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9" r:id="rId5"/>
    <p:sldId id="289" r:id="rId6"/>
    <p:sldId id="272" r:id="rId7"/>
    <p:sldId id="263" r:id="rId8"/>
    <p:sldId id="273" r:id="rId9"/>
    <p:sldId id="260" r:id="rId10"/>
    <p:sldId id="261" r:id="rId11"/>
    <p:sldId id="264" r:id="rId12"/>
    <p:sldId id="265" r:id="rId13"/>
    <p:sldId id="266" r:id="rId14"/>
    <p:sldId id="274" r:id="rId15"/>
    <p:sldId id="262" r:id="rId16"/>
    <p:sldId id="275" r:id="rId17"/>
    <p:sldId id="279" r:id="rId18"/>
    <p:sldId id="281" r:id="rId19"/>
    <p:sldId id="282" r:id="rId20"/>
    <p:sldId id="277" r:id="rId21"/>
    <p:sldId id="284" r:id="rId22"/>
    <p:sldId id="285" r:id="rId23"/>
    <p:sldId id="286" r:id="rId24"/>
    <p:sldId id="283" r:id="rId25"/>
    <p:sldId id="287" r:id="rId26"/>
    <p:sldId id="267" r:id="rId27"/>
    <p:sldId id="268" r:id="rId28"/>
    <p:sldId id="269" r:id="rId29"/>
    <p:sldId id="291" r:id="rId30"/>
    <p:sldId id="292" r:id="rId31"/>
    <p:sldId id="270" r:id="rId32"/>
    <p:sldId id="271" r:id="rId33"/>
    <p:sldId id="290" r:id="rId34"/>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956" y="-492"/>
      </p:cViewPr>
      <p:guideLst>
        <p:guide orient="horz" pos="215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r-Latn-R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r-Latn-RS"/>
          </a:p>
        </p:txBody>
      </p:sp>
      <p:sp>
        <p:nvSpPr>
          <p:cNvPr id="4" name="Date Placeholder 3"/>
          <p:cNvSpPr>
            <a:spLocks noGrp="1"/>
          </p:cNvSpPr>
          <p:nvPr>
            <p:ph type="dt" sz="half" idx="10"/>
          </p:nvPr>
        </p:nvSpPr>
        <p:spPr/>
        <p:txBody>
          <a:bodyPr/>
          <a:lstStyle/>
          <a:p>
            <a:fld id="{F827BF37-08AB-4EF6-B0DD-702922D51C14}" type="datetimeFigureOut">
              <a:rPr lang="sr-Latn-RS" smtClean="0"/>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r-Latn-RS"/>
          </a:p>
        </p:txBody>
      </p:sp>
      <p:sp>
        <p:nvSpPr>
          <p:cNvPr id="4" name="Date Placeholder 3"/>
          <p:cNvSpPr>
            <a:spLocks noGrp="1"/>
          </p:cNvSpPr>
          <p:nvPr>
            <p:ph type="dt" sz="half" idx="10"/>
          </p:nvPr>
        </p:nvSpPr>
        <p:spPr/>
        <p:txBody>
          <a:bodyPr/>
          <a:lstStyle/>
          <a:p>
            <a:fld id="{F827BF37-08AB-4EF6-B0DD-702922D51C14}" type="datetimeFigureOut">
              <a:rPr lang="sr-Latn-RS" smtClean="0"/>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r-Latn-R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r-Latn-RS"/>
          </a:p>
        </p:txBody>
      </p:sp>
      <p:sp>
        <p:nvSpPr>
          <p:cNvPr id="4" name="Date Placeholder 3"/>
          <p:cNvSpPr>
            <a:spLocks noGrp="1"/>
          </p:cNvSpPr>
          <p:nvPr>
            <p:ph type="dt" sz="half" idx="10"/>
          </p:nvPr>
        </p:nvSpPr>
        <p:spPr/>
        <p:txBody>
          <a:bodyPr/>
          <a:lstStyle/>
          <a:p>
            <a:fld id="{F827BF37-08AB-4EF6-B0DD-702922D51C14}" type="datetimeFigureOut">
              <a:rPr lang="sr-Latn-RS" smtClean="0"/>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r-Latn-RS"/>
          </a:p>
        </p:txBody>
      </p:sp>
      <p:sp>
        <p:nvSpPr>
          <p:cNvPr id="4" name="Date Placeholder 3"/>
          <p:cNvSpPr>
            <a:spLocks noGrp="1"/>
          </p:cNvSpPr>
          <p:nvPr>
            <p:ph type="dt" sz="half" idx="10"/>
          </p:nvPr>
        </p:nvSpPr>
        <p:spPr/>
        <p:txBody>
          <a:bodyPr/>
          <a:lstStyle/>
          <a:p>
            <a:fld id="{F827BF37-08AB-4EF6-B0DD-702922D51C14}" type="datetimeFigureOut">
              <a:rPr lang="sr-Latn-RS" smtClean="0"/>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r-Latn-R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827BF37-08AB-4EF6-B0DD-702922D51C14}" type="datetimeFigureOut">
              <a:rPr lang="sr-Latn-RS" smtClean="0"/>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r-Latn-R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r-Latn-RS"/>
          </a:p>
        </p:txBody>
      </p:sp>
      <p:sp>
        <p:nvSpPr>
          <p:cNvPr id="5" name="Date Placeholder 4"/>
          <p:cNvSpPr>
            <a:spLocks noGrp="1"/>
          </p:cNvSpPr>
          <p:nvPr>
            <p:ph type="dt" sz="half" idx="10"/>
          </p:nvPr>
        </p:nvSpPr>
        <p:spPr/>
        <p:txBody>
          <a:bodyPr/>
          <a:lstStyle/>
          <a:p>
            <a:fld id="{F827BF37-08AB-4EF6-B0DD-702922D51C14}" type="datetimeFigureOut">
              <a:rPr lang="sr-Latn-RS" smtClean="0"/>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r-Latn-R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r-Latn-R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r-Latn-RS"/>
          </a:p>
        </p:txBody>
      </p:sp>
      <p:sp>
        <p:nvSpPr>
          <p:cNvPr id="7" name="Date Placeholder 6"/>
          <p:cNvSpPr>
            <a:spLocks noGrp="1"/>
          </p:cNvSpPr>
          <p:nvPr>
            <p:ph type="dt" sz="half" idx="10"/>
          </p:nvPr>
        </p:nvSpPr>
        <p:spPr/>
        <p:txBody>
          <a:bodyPr/>
          <a:lstStyle/>
          <a:p>
            <a:fld id="{F827BF37-08AB-4EF6-B0DD-702922D51C14}" type="datetimeFigureOut">
              <a:rPr lang="sr-Latn-RS" smtClean="0"/>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Date Placeholder 2"/>
          <p:cNvSpPr>
            <a:spLocks noGrp="1"/>
          </p:cNvSpPr>
          <p:nvPr>
            <p:ph type="dt" sz="half" idx="10"/>
          </p:nvPr>
        </p:nvSpPr>
        <p:spPr/>
        <p:txBody>
          <a:bodyPr/>
          <a:lstStyle/>
          <a:p>
            <a:fld id="{F827BF37-08AB-4EF6-B0DD-702922D51C14}" type="datetimeFigureOut">
              <a:rPr lang="sr-Latn-RS" smtClean="0"/>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7BF37-08AB-4EF6-B0DD-702922D51C14}" type="datetimeFigureOut">
              <a:rPr lang="sr-Latn-RS" smtClean="0"/>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r-Latn-R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r-Latn-R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827BF37-08AB-4EF6-B0DD-702922D51C14}" type="datetimeFigureOut">
              <a:rPr lang="sr-Latn-RS" smtClean="0"/>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r-Latn-R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R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827BF37-08AB-4EF6-B0DD-702922D51C14}" type="datetimeFigureOut">
              <a:rPr lang="sr-Latn-RS" smtClean="0"/>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30358602-653D-4640-BD50-2FA713FEE5C2}" type="slidenum">
              <a:rPr lang="sr-Latn-RS" smtClean="0"/>
            </a:fld>
            <a:endParaRPr lang="sr-Latn-R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r-Latn-R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sr-Latn-R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7BF37-08AB-4EF6-B0DD-702922D51C14}" type="datetimeFigureOut">
              <a:rPr lang="sr-Latn-RS" smtClean="0"/>
            </a:fld>
            <a:endParaRPr lang="sr-Latn-R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R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58602-653D-4640-BD50-2FA713FEE5C2}" type="slidenum">
              <a:rPr lang="sr-Latn-RS" smtClean="0"/>
            </a:fld>
            <a:endParaRPr lang="sr-Latn-R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jpe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0.jpeg"/><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4.jpeg"/><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6.jpeg"/><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twinspace.etwinning.net/files/collabspace/6/86/086/178086/files/c3b0199b2.pdf" TargetMode="Externa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1.jpeg"/><Relationship Id="rId1"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padlet.com/domiprochazkova93/m7yapf87hbr5v4t2"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learningapps.org/display?v=p4fzrbgit21" TargetMode="External"/><Relationship Id="rId1" Type="http://schemas.openxmlformats.org/officeDocument/2006/relationships/hyperlink" Target="https://take.quiz-maker.com/QP7UAQUEW" TargetMode="Externa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5175"/>
            <a:ext cx="7772400" cy="2764155"/>
          </a:xfrm>
        </p:spPr>
        <p:txBody>
          <a:bodyPr>
            <a:normAutofit fontScale="90000"/>
          </a:bodyPr>
          <a:lstStyle/>
          <a:p>
            <a:r>
              <a:rPr lang="sr-Latn-RS" dirty="0" smtClean="0"/>
              <a:t>Etwinning project 'What tool is it?' </a:t>
            </a:r>
            <a:br>
              <a:rPr lang="sr-Latn-RS" dirty="0" smtClean="0"/>
            </a:br>
            <a:r>
              <a:rPr lang="sr-Latn-RS" dirty="0" smtClean="0"/>
              <a:t>Serbia - Slovakia</a:t>
            </a:r>
            <a:br>
              <a:rPr lang="sr-Latn-RS" dirty="0" smtClean="0"/>
            </a:br>
            <a:r>
              <a:rPr lang="sr-Latn-RS" dirty="0" smtClean="0"/>
              <a:t>(</a:t>
            </a:r>
            <a:r>
              <a:rPr lang="sr-Latn-RS" sz="3200" dirty="0" smtClean="0"/>
              <a:t>Erasmus+ project- 'This is how we share'</a:t>
            </a:r>
            <a:r>
              <a:rPr lang="sr-Latn-RS" dirty="0" smtClean="0"/>
              <a:t> )</a:t>
            </a:r>
            <a:endParaRPr lang="sr-Latn-RS" sz="2400" dirty="0" smtClean="0"/>
          </a:p>
        </p:txBody>
      </p:sp>
      <p:sp>
        <p:nvSpPr>
          <p:cNvPr id="3" name="Subtitle 2"/>
          <p:cNvSpPr>
            <a:spLocks noGrp="1"/>
          </p:cNvSpPr>
          <p:nvPr>
            <p:ph type="subTitle" idx="1"/>
          </p:nvPr>
        </p:nvSpPr>
        <p:spPr/>
        <p:txBody>
          <a:bodyPr/>
          <a:lstStyle/>
          <a:p>
            <a:r>
              <a:rPr lang="sr-Latn-RS" dirty="0" smtClean="0"/>
              <a:t>Mini eTwinning project </a:t>
            </a:r>
            <a:endParaRPr lang="sr-Latn-RS" dirty="0" smtClean="0"/>
          </a:p>
          <a:p>
            <a:r>
              <a:rPr lang="sr-Latn-RS" dirty="0" smtClean="0"/>
              <a:t>Partners : Serbia - Slovakia</a:t>
            </a:r>
            <a:endParaRPr lang="sr-Latn-R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Serbian quiz for Slovak students </a:t>
            </a:r>
            <a:endParaRPr lang="sr-Latn-RS" dirty="0"/>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rot="10800000">
            <a:off x="1554691" y="1600200"/>
            <a:ext cx="6034617"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r-Latn-RS" dirty="0"/>
          </a:p>
        </p:txBody>
      </p:sp>
      <p:pic>
        <p:nvPicPr>
          <p:cNvPr id="8" name="Content Placeholder 7"/>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rot="10800000">
            <a:off x="1280564" y="557107"/>
            <a:ext cx="6581593" cy="548924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r-Latn-RS"/>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rot="10800000">
            <a:off x="1012270" y="596974"/>
            <a:ext cx="6678122" cy="5330651"/>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pPr algn="ctr"/>
            <a:r>
              <a:rPr lang="sr-Latn-RS" altLang="en-US"/>
              <a:t>Activity 3 </a:t>
            </a:r>
            <a:br>
              <a:rPr lang="sr-Latn-RS" altLang="en-US"/>
            </a:br>
            <a:r>
              <a:rPr lang="sr-Latn-RS" altLang="en-US" sz="2000"/>
              <a:t>Writing activity - This is my tool </a:t>
            </a:r>
            <a:endParaRPr lang="sr-Latn-RS" altLang="en-US" sz="2000"/>
          </a:p>
        </p:txBody>
      </p:sp>
      <p:sp>
        <p:nvSpPr>
          <p:cNvPr id="3" name="Content Placeholder 2"/>
          <p:cNvSpPr>
            <a:spLocks noGrp="1"/>
          </p:cNvSpPr>
          <p:nvPr>
            <p:ph idx="1"/>
          </p:nvPr>
        </p:nvSpPr>
        <p:spPr/>
        <p:txBody>
          <a:bodyPr>
            <a:normAutofit fontScale="70000"/>
          </a:bodyPr>
          <a:p>
            <a:r>
              <a:rPr lang="sk-SK" dirty="0" err="1">
                <a:sym typeface="+mn-ea"/>
              </a:rPr>
              <a:t>The</a:t>
            </a:r>
            <a:r>
              <a:rPr lang="sk-SK" dirty="0">
                <a:sym typeface="+mn-ea"/>
              </a:rPr>
              <a:t> </a:t>
            </a:r>
            <a:r>
              <a:rPr lang="sr-Latn-RS" altLang="sk-SK" dirty="0">
                <a:sym typeface="+mn-ea"/>
              </a:rPr>
              <a:t>third</a:t>
            </a:r>
            <a:r>
              <a:rPr lang="sk-SK" b="1" dirty="0">
                <a:sym typeface="+mn-ea"/>
              </a:rPr>
              <a:t> </a:t>
            </a:r>
            <a:r>
              <a:rPr lang="sk-SK" dirty="0" err="1">
                <a:sym typeface="+mn-ea"/>
              </a:rPr>
              <a:t>activity</a:t>
            </a:r>
            <a:r>
              <a:rPr lang="sk-SK" dirty="0">
                <a:sym typeface="+mn-ea"/>
              </a:rPr>
              <a:t> </a:t>
            </a:r>
            <a:r>
              <a:rPr lang="sk-SK" dirty="0" err="1">
                <a:sym typeface="+mn-ea"/>
              </a:rPr>
              <a:t>was</a:t>
            </a:r>
            <a:r>
              <a:rPr lang="sk-SK" dirty="0">
                <a:sym typeface="+mn-ea"/>
              </a:rPr>
              <a:t> </a:t>
            </a:r>
            <a:r>
              <a:rPr lang="sk-SK" dirty="0" err="1">
                <a:sym typeface="+mn-ea"/>
              </a:rPr>
              <a:t>conducted</a:t>
            </a:r>
            <a:r>
              <a:rPr lang="sk-SK" dirty="0">
                <a:sym typeface="+mn-ea"/>
              </a:rPr>
              <a:t> </a:t>
            </a:r>
            <a:r>
              <a:rPr lang="sk-SK" dirty="0" err="1">
                <a:sym typeface="+mn-ea"/>
              </a:rPr>
              <a:t>with</a:t>
            </a:r>
            <a:r>
              <a:rPr lang="sk-SK" dirty="0">
                <a:sym typeface="+mn-ea"/>
              </a:rPr>
              <a:t> 3rd </a:t>
            </a:r>
            <a:r>
              <a:rPr lang="sk-SK" dirty="0" err="1">
                <a:sym typeface="+mn-ea"/>
              </a:rPr>
              <a:t>graders</a:t>
            </a:r>
            <a:r>
              <a:rPr lang="sk-SK" dirty="0">
                <a:sym typeface="+mn-ea"/>
              </a:rPr>
              <a:t> and </a:t>
            </a:r>
            <a:r>
              <a:rPr lang="sk-SK" dirty="0" err="1">
                <a:sym typeface="+mn-ea"/>
              </a:rPr>
              <a:t>it</a:t>
            </a:r>
            <a:r>
              <a:rPr lang="sk-SK" dirty="0">
                <a:sym typeface="+mn-ea"/>
              </a:rPr>
              <a:t> </a:t>
            </a:r>
            <a:r>
              <a:rPr lang="sk-SK" dirty="0" err="1">
                <a:sym typeface="+mn-ea"/>
              </a:rPr>
              <a:t>was</a:t>
            </a:r>
            <a:r>
              <a:rPr lang="sk-SK" dirty="0">
                <a:sym typeface="+mn-ea"/>
              </a:rPr>
              <a:t> </a:t>
            </a:r>
            <a:r>
              <a:rPr lang="sk-SK" dirty="0" err="1">
                <a:sym typeface="+mn-ea"/>
              </a:rPr>
              <a:t>very</a:t>
            </a:r>
            <a:r>
              <a:rPr lang="sk-SK" dirty="0">
                <a:sym typeface="+mn-ea"/>
              </a:rPr>
              <a:t> </a:t>
            </a:r>
            <a:r>
              <a:rPr lang="sk-SK" dirty="0" err="1">
                <a:sym typeface="+mn-ea"/>
              </a:rPr>
              <a:t>useful</a:t>
            </a:r>
            <a:r>
              <a:rPr lang="sk-SK" dirty="0">
                <a:sym typeface="+mn-ea"/>
              </a:rPr>
              <a:t>. </a:t>
            </a:r>
            <a:r>
              <a:rPr lang="sk-SK" dirty="0" err="1">
                <a:sym typeface="+mn-ea"/>
              </a:rPr>
              <a:t>They</a:t>
            </a:r>
            <a:r>
              <a:rPr lang="sk-SK" dirty="0">
                <a:sym typeface="+mn-ea"/>
              </a:rPr>
              <a:t> </a:t>
            </a:r>
            <a:r>
              <a:rPr lang="sk-SK" dirty="0" err="1">
                <a:sym typeface="+mn-ea"/>
              </a:rPr>
              <a:t>learned</a:t>
            </a:r>
            <a:r>
              <a:rPr lang="sk-SK" dirty="0">
                <a:sym typeface="+mn-ea"/>
              </a:rPr>
              <a:t> </a:t>
            </a:r>
            <a:r>
              <a:rPr lang="sk-SK" dirty="0" err="1">
                <a:sym typeface="+mn-ea"/>
              </a:rPr>
              <a:t>how</a:t>
            </a:r>
            <a:r>
              <a:rPr lang="sk-SK" dirty="0">
                <a:sym typeface="+mn-ea"/>
              </a:rPr>
              <a:t> to </a:t>
            </a:r>
            <a:r>
              <a:rPr lang="sk-SK" dirty="0" err="1">
                <a:sym typeface="+mn-ea"/>
              </a:rPr>
              <a:t>use</a:t>
            </a:r>
            <a:r>
              <a:rPr lang="sk-SK" dirty="0">
                <a:sym typeface="+mn-ea"/>
              </a:rPr>
              <a:t> </a:t>
            </a:r>
            <a:r>
              <a:rPr lang="sk-SK" dirty="0" err="1">
                <a:sym typeface="+mn-ea"/>
              </a:rPr>
              <a:t>the</a:t>
            </a:r>
            <a:r>
              <a:rPr lang="sk-SK" dirty="0">
                <a:sym typeface="+mn-ea"/>
              </a:rPr>
              <a:t> Word and  </a:t>
            </a:r>
            <a:r>
              <a:rPr lang="sk-SK" dirty="0" err="1">
                <a:sym typeface="+mn-ea"/>
              </a:rPr>
              <a:t>follow</a:t>
            </a:r>
            <a:r>
              <a:rPr lang="sk-SK" dirty="0">
                <a:sym typeface="+mn-ea"/>
              </a:rPr>
              <a:t> most </a:t>
            </a:r>
            <a:r>
              <a:rPr lang="sk-SK" dirty="0" err="1">
                <a:sym typeface="+mn-ea"/>
              </a:rPr>
              <a:t>common</a:t>
            </a:r>
            <a:r>
              <a:rPr lang="sk-SK" dirty="0">
                <a:sym typeface="+mn-ea"/>
              </a:rPr>
              <a:t> </a:t>
            </a:r>
            <a:r>
              <a:rPr lang="sk-SK" dirty="0" err="1">
                <a:sym typeface="+mn-ea"/>
              </a:rPr>
              <a:t>instructions</a:t>
            </a:r>
            <a:r>
              <a:rPr lang="sk-SK" dirty="0">
                <a:sym typeface="+mn-ea"/>
              </a:rPr>
              <a:t> </a:t>
            </a:r>
            <a:r>
              <a:rPr lang="sk-SK" dirty="0" err="1">
                <a:sym typeface="+mn-ea"/>
              </a:rPr>
              <a:t>for</a:t>
            </a:r>
            <a:r>
              <a:rPr lang="sk-SK" dirty="0">
                <a:sym typeface="+mn-ea"/>
              </a:rPr>
              <a:t> </a:t>
            </a:r>
            <a:r>
              <a:rPr lang="sk-SK" dirty="0" err="1">
                <a:sym typeface="+mn-ea"/>
              </a:rPr>
              <a:t>writing</a:t>
            </a:r>
            <a:r>
              <a:rPr lang="sk-SK" dirty="0">
                <a:sym typeface="+mn-ea"/>
              </a:rPr>
              <a:t> a </a:t>
            </a:r>
            <a:r>
              <a:rPr lang="sk-SK" dirty="0" err="1">
                <a:sym typeface="+mn-ea"/>
              </a:rPr>
              <a:t>school</a:t>
            </a:r>
            <a:r>
              <a:rPr lang="sk-SK" dirty="0">
                <a:sym typeface="+mn-ea"/>
              </a:rPr>
              <a:t> text. </a:t>
            </a:r>
            <a:r>
              <a:rPr lang="sr-Latn-RS" altLang="sk-SK" dirty="0">
                <a:sym typeface="+mn-ea"/>
              </a:rPr>
              <a:t>Both teams used suggested tool for writing practice and exchanging experience.</a:t>
            </a:r>
            <a:endParaRPr lang="sk-SK" dirty="0"/>
          </a:p>
          <a:p>
            <a:pPr marL="0" indent="0">
              <a:buNone/>
            </a:pPr>
            <a:endParaRPr lang="sk-SK" dirty="0">
              <a:sym typeface="+mn-ea"/>
            </a:endParaRPr>
          </a:p>
          <a:p>
            <a:r>
              <a:rPr lang="sr-Latn-RS" altLang="sk-SK" dirty="0">
                <a:sym typeface="+mn-ea"/>
              </a:rPr>
              <a:t>Both </a:t>
            </a:r>
            <a:r>
              <a:rPr lang="sk-SK" dirty="0">
                <a:sym typeface="+mn-ea"/>
              </a:rPr>
              <a:t>Slovak </a:t>
            </a:r>
            <a:r>
              <a:rPr lang="sr-Latn-RS" altLang="sk-SK" dirty="0">
                <a:sym typeface="+mn-ea"/>
              </a:rPr>
              <a:t>and Serbian </a:t>
            </a:r>
            <a:r>
              <a:rPr lang="sk-SK" dirty="0" err="1">
                <a:sym typeface="+mn-ea"/>
              </a:rPr>
              <a:t>students</a:t>
            </a:r>
            <a:r>
              <a:rPr lang="sk-SK" dirty="0">
                <a:sym typeface="+mn-ea"/>
              </a:rPr>
              <a:t> </a:t>
            </a:r>
            <a:r>
              <a:rPr lang="sk-SK" dirty="0" err="1">
                <a:sym typeface="+mn-ea"/>
              </a:rPr>
              <a:t>were</a:t>
            </a:r>
            <a:r>
              <a:rPr lang="sk-SK" dirty="0">
                <a:sym typeface="+mn-ea"/>
              </a:rPr>
              <a:t> </a:t>
            </a:r>
            <a:r>
              <a:rPr lang="sk-SK" dirty="0" err="1">
                <a:sym typeface="+mn-ea"/>
              </a:rPr>
              <a:t>practicing</a:t>
            </a:r>
            <a:r>
              <a:rPr lang="sk-SK" dirty="0">
                <a:sym typeface="+mn-ea"/>
              </a:rPr>
              <a:t> </a:t>
            </a:r>
            <a:r>
              <a:rPr lang="sk-SK" dirty="0" err="1">
                <a:sym typeface="+mn-ea"/>
              </a:rPr>
              <a:t>using</a:t>
            </a:r>
            <a:r>
              <a:rPr lang="sk-SK" dirty="0">
                <a:sym typeface="+mn-ea"/>
              </a:rPr>
              <a:t> Word </a:t>
            </a:r>
            <a:r>
              <a:rPr lang="sk-SK" dirty="0" err="1">
                <a:sym typeface="+mn-ea"/>
              </a:rPr>
              <a:t>during</a:t>
            </a:r>
            <a:r>
              <a:rPr lang="sk-SK" dirty="0">
                <a:sym typeface="+mn-ea"/>
              </a:rPr>
              <a:t> ICT </a:t>
            </a:r>
            <a:r>
              <a:rPr lang="sk-SK" dirty="0" err="1">
                <a:sym typeface="+mn-ea"/>
              </a:rPr>
              <a:t>lessons</a:t>
            </a:r>
            <a:r>
              <a:rPr lang="sk-SK" dirty="0">
                <a:sym typeface="+mn-ea"/>
              </a:rPr>
              <a:t>. </a:t>
            </a:r>
            <a:r>
              <a:rPr lang="sk-SK" dirty="0" err="1">
                <a:sym typeface="+mn-ea"/>
              </a:rPr>
              <a:t>They</a:t>
            </a:r>
            <a:r>
              <a:rPr lang="sk-SK" dirty="0">
                <a:sym typeface="+mn-ea"/>
              </a:rPr>
              <a:t> </a:t>
            </a:r>
            <a:r>
              <a:rPr lang="sk-SK" dirty="0" err="1">
                <a:sym typeface="+mn-ea"/>
              </a:rPr>
              <a:t>rewrote</a:t>
            </a:r>
            <a:r>
              <a:rPr lang="sk-SK" dirty="0">
                <a:sym typeface="+mn-ea"/>
              </a:rPr>
              <a:t> a text </a:t>
            </a:r>
            <a:r>
              <a:rPr lang="sk-SK" dirty="0" err="1">
                <a:sym typeface="+mn-ea"/>
              </a:rPr>
              <a:t>correcting</a:t>
            </a:r>
            <a:r>
              <a:rPr lang="sk-SK" dirty="0">
                <a:sym typeface="+mn-ea"/>
              </a:rPr>
              <a:t> </a:t>
            </a:r>
            <a:r>
              <a:rPr lang="sk-SK" dirty="0" err="1">
                <a:sym typeface="+mn-ea"/>
              </a:rPr>
              <a:t>the</a:t>
            </a:r>
            <a:r>
              <a:rPr lang="sk-SK" dirty="0">
                <a:sym typeface="+mn-ea"/>
              </a:rPr>
              <a:t> </a:t>
            </a:r>
            <a:r>
              <a:rPr lang="sk-SK" dirty="0" err="1">
                <a:sym typeface="+mn-ea"/>
              </a:rPr>
              <a:t>mistakes</a:t>
            </a:r>
            <a:r>
              <a:rPr lang="sk-SK" dirty="0">
                <a:sym typeface="+mn-ea"/>
              </a:rPr>
              <a:t>, </a:t>
            </a:r>
            <a:r>
              <a:rPr lang="sk-SK" dirty="0" err="1">
                <a:sym typeface="+mn-ea"/>
              </a:rPr>
              <a:t>writing</a:t>
            </a:r>
            <a:r>
              <a:rPr lang="sk-SK" dirty="0">
                <a:sym typeface="+mn-ea"/>
              </a:rPr>
              <a:t> </a:t>
            </a:r>
            <a:r>
              <a:rPr lang="sk-SK" dirty="0" err="1">
                <a:sym typeface="+mn-ea"/>
              </a:rPr>
              <a:t>capital</a:t>
            </a:r>
            <a:r>
              <a:rPr lang="sk-SK" dirty="0">
                <a:sym typeface="+mn-ea"/>
              </a:rPr>
              <a:t> </a:t>
            </a:r>
            <a:r>
              <a:rPr lang="sk-SK" dirty="0" err="1">
                <a:sym typeface="+mn-ea"/>
              </a:rPr>
              <a:t>letters</a:t>
            </a:r>
            <a:r>
              <a:rPr lang="sk-SK" dirty="0">
                <a:sym typeface="+mn-ea"/>
              </a:rPr>
              <a:t>  and </a:t>
            </a:r>
            <a:r>
              <a:rPr lang="sk-SK" dirty="0" err="1">
                <a:sym typeface="+mn-ea"/>
              </a:rPr>
              <a:t>marks</a:t>
            </a:r>
            <a:r>
              <a:rPr lang="sk-SK" dirty="0">
                <a:sym typeface="+mn-ea"/>
              </a:rPr>
              <a:t> of </a:t>
            </a:r>
            <a:r>
              <a:rPr lang="sk-SK" dirty="0" err="1">
                <a:sym typeface="+mn-ea"/>
              </a:rPr>
              <a:t>interpunction</a:t>
            </a:r>
            <a:r>
              <a:rPr lang="sk-SK" dirty="0">
                <a:sym typeface="+mn-ea"/>
              </a:rPr>
              <a:t> </a:t>
            </a:r>
            <a:r>
              <a:rPr lang="sk-SK" dirty="0" err="1">
                <a:sym typeface="+mn-ea"/>
              </a:rPr>
              <a:t>where</a:t>
            </a:r>
            <a:r>
              <a:rPr lang="sk-SK" dirty="0">
                <a:sym typeface="+mn-ea"/>
              </a:rPr>
              <a:t> </a:t>
            </a:r>
            <a:r>
              <a:rPr lang="sk-SK" dirty="0" err="1">
                <a:sym typeface="+mn-ea"/>
              </a:rPr>
              <a:t>needed</a:t>
            </a:r>
            <a:r>
              <a:rPr lang="sk-SK" dirty="0">
                <a:sym typeface="+mn-ea"/>
              </a:rPr>
              <a:t>. </a:t>
            </a:r>
            <a:r>
              <a:rPr lang="sk-SK" dirty="0" err="1">
                <a:sym typeface="+mn-ea"/>
              </a:rPr>
              <a:t>Then,they</a:t>
            </a:r>
            <a:r>
              <a:rPr lang="sk-SK" dirty="0">
                <a:sym typeface="+mn-ea"/>
              </a:rPr>
              <a:t> </a:t>
            </a:r>
            <a:r>
              <a:rPr lang="sk-SK" dirty="0" err="1">
                <a:sym typeface="+mn-ea"/>
              </a:rPr>
              <a:t>saved</a:t>
            </a:r>
            <a:r>
              <a:rPr lang="sk-SK" dirty="0">
                <a:sym typeface="+mn-ea"/>
              </a:rPr>
              <a:t> </a:t>
            </a:r>
            <a:r>
              <a:rPr lang="sk-SK" dirty="0" err="1">
                <a:sym typeface="+mn-ea"/>
              </a:rPr>
              <a:t>the</a:t>
            </a:r>
            <a:r>
              <a:rPr lang="sk-SK" dirty="0">
                <a:sym typeface="+mn-ea"/>
              </a:rPr>
              <a:t> text in </a:t>
            </a:r>
            <a:r>
              <a:rPr lang="sk-SK" dirty="0" err="1">
                <a:sym typeface="+mn-ea"/>
              </a:rPr>
              <a:t>their</a:t>
            </a:r>
            <a:r>
              <a:rPr lang="sk-SK" dirty="0">
                <a:sym typeface="+mn-ea"/>
              </a:rPr>
              <a:t> </a:t>
            </a:r>
            <a:r>
              <a:rPr lang="sk-SK" dirty="0" err="1">
                <a:sym typeface="+mn-ea"/>
              </a:rPr>
              <a:t>computer</a:t>
            </a:r>
            <a:r>
              <a:rPr lang="sk-SK" dirty="0">
                <a:sym typeface="+mn-ea"/>
              </a:rPr>
              <a:t> in </a:t>
            </a:r>
            <a:r>
              <a:rPr lang="sk-SK" dirty="0" err="1">
                <a:sym typeface="+mn-ea"/>
              </a:rPr>
              <a:t>documets</a:t>
            </a:r>
            <a:r>
              <a:rPr lang="sk-SK" dirty="0">
                <a:sym typeface="+mn-ea"/>
              </a:rPr>
              <a:t> </a:t>
            </a:r>
            <a:r>
              <a:rPr lang="sk-SK" dirty="0" err="1">
                <a:sym typeface="+mn-ea"/>
              </a:rPr>
              <a:t>file</a:t>
            </a:r>
            <a:r>
              <a:rPr lang="sk-SK" dirty="0">
                <a:sym typeface="+mn-ea"/>
              </a:rPr>
              <a:t> and </a:t>
            </a:r>
            <a:r>
              <a:rPr lang="sk-SK" dirty="0" err="1">
                <a:sym typeface="+mn-ea"/>
              </a:rPr>
              <a:t>prepared</a:t>
            </a:r>
            <a:r>
              <a:rPr lang="sk-SK" dirty="0">
                <a:sym typeface="+mn-ea"/>
              </a:rPr>
              <a:t> </a:t>
            </a:r>
            <a:r>
              <a:rPr lang="sk-SK" dirty="0" err="1">
                <a:sym typeface="+mn-ea"/>
              </a:rPr>
              <a:t>it</a:t>
            </a:r>
            <a:r>
              <a:rPr lang="sk-SK" dirty="0">
                <a:sym typeface="+mn-ea"/>
              </a:rPr>
              <a:t> </a:t>
            </a:r>
            <a:r>
              <a:rPr lang="sk-SK" dirty="0" err="1">
                <a:sym typeface="+mn-ea"/>
              </a:rPr>
              <a:t>for</a:t>
            </a:r>
            <a:r>
              <a:rPr lang="sk-SK" dirty="0">
                <a:sym typeface="+mn-ea"/>
              </a:rPr>
              <a:t> </a:t>
            </a:r>
            <a:r>
              <a:rPr lang="sk-SK" dirty="0" err="1">
                <a:sym typeface="+mn-ea"/>
              </a:rPr>
              <a:t>sending</a:t>
            </a:r>
            <a:r>
              <a:rPr lang="sk-SK" dirty="0">
                <a:sym typeface="+mn-ea"/>
              </a:rPr>
              <a:t> </a:t>
            </a:r>
            <a:r>
              <a:rPr lang="sk-SK" dirty="0" err="1">
                <a:sym typeface="+mn-ea"/>
              </a:rPr>
              <a:t>it</a:t>
            </a:r>
            <a:r>
              <a:rPr lang="sk-SK" dirty="0">
                <a:sym typeface="+mn-ea"/>
              </a:rPr>
              <a:t> as </a:t>
            </a:r>
            <a:r>
              <a:rPr lang="sk-SK" dirty="0" err="1">
                <a:sym typeface="+mn-ea"/>
              </a:rPr>
              <a:t>their</a:t>
            </a:r>
            <a:r>
              <a:rPr lang="sk-SK" dirty="0">
                <a:sym typeface="+mn-ea"/>
              </a:rPr>
              <a:t> </a:t>
            </a:r>
            <a:r>
              <a:rPr lang="sk-SK" dirty="0" err="1">
                <a:sym typeface="+mn-ea"/>
              </a:rPr>
              <a:t>assignment</a:t>
            </a:r>
            <a:r>
              <a:rPr lang="sk-SK" dirty="0">
                <a:sym typeface="+mn-ea"/>
              </a:rPr>
              <a:t> in </a:t>
            </a:r>
            <a:r>
              <a:rPr lang="sk-SK" dirty="0" err="1">
                <a:sym typeface="+mn-ea"/>
              </a:rPr>
              <a:t>the</a:t>
            </a:r>
            <a:r>
              <a:rPr lang="sk-SK" dirty="0">
                <a:sym typeface="+mn-ea"/>
              </a:rPr>
              <a:t> </a:t>
            </a:r>
            <a:r>
              <a:rPr lang="sk-SK" dirty="0" err="1">
                <a:sym typeface="+mn-ea"/>
              </a:rPr>
              <a:t>google</a:t>
            </a:r>
            <a:r>
              <a:rPr lang="sk-SK" dirty="0">
                <a:sym typeface="+mn-ea"/>
              </a:rPr>
              <a:t> </a:t>
            </a:r>
            <a:r>
              <a:rPr lang="sk-SK" dirty="0" err="1">
                <a:sym typeface="+mn-ea"/>
              </a:rPr>
              <a:t>classroom</a:t>
            </a:r>
            <a:r>
              <a:rPr lang="sk-SK" dirty="0">
                <a:sym typeface="+mn-ea"/>
              </a:rPr>
              <a:t>. </a:t>
            </a:r>
            <a:endParaRPr lang="sk-SK" dirty="0"/>
          </a:p>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dirty="0" smtClean="0"/>
              <a:t>Activity 3</a:t>
            </a:r>
            <a:endParaRPr lang="sr-Latn-RS" dirty="0"/>
          </a:p>
        </p:txBody>
      </p:sp>
      <p:pic>
        <p:nvPicPr>
          <p:cNvPr id="4" name="Content Placeholder 3"/>
          <p:cNvPicPr>
            <a:picLocks noGrp="1" noChangeAspect="1"/>
          </p:cNvPicPr>
          <p:nvPr>
            <p:ph sz="half" idx="1"/>
          </p:nvPr>
        </p:nvPicPr>
        <p:blipFill>
          <a:blip r:embed="rId1">
            <a:extLst>
              <a:ext uri="{28A0092B-C50C-407E-A947-70E740481C1C}">
                <a14:useLocalDpi xmlns:a14="http://schemas.microsoft.com/office/drawing/2010/main" val="0"/>
              </a:ext>
            </a:extLst>
          </a:blip>
          <a:stretch>
            <a:fillRect/>
          </a:stretch>
        </p:blipFill>
        <p:spPr>
          <a:xfrm>
            <a:off x="1202055" y="1600200"/>
            <a:ext cx="2547620" cy="4526280"/>
          </a:xfrm>
        </p:spPr>
      </p:pic>
      <p:pic>
        <p:nvPicPr>
          <p:cNvPr id="5" name="Content Placeholder 4" descr="Screenshot_20230120-080858_Chrome"/>
          <p:cNvPicPr>
            <a:picLocks noChangeAspect="1"/>
          </p:cNvPicPr>
          <p:nvPr>
            <p:ph sz="half" idx="2"/>
          </p:nvPr>
        </p:nvPicPr>
        <p:blipFill>
          <a:blip r:embed="rId2"/>
          <a:stretch>
            <a:fillRect/>
          </a:stretch>
        </p:blipFill>
        <p:spPr>
          <a:xfrm>
            <a:off x="5294630" y="1600200"/>
            <a:ext cx="2744470" cy="45262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sr-Latn-RS" altLang="en-US" sz="2400"/>
              <a:t>Writing practice - Word </a:t>
            </a:r>
            <a:endParaRPr lang="sr-Latn-RS" altLang="en-US" sz="2400"/>
          </a:p>
        </p:txBody>
      </p:sp>
      <p:pic>
        <p:nvPicPr>
          <p:cNvPr id="5" name="Content Placeholder 4" descr="Screenshot_20230120-080913_Chrome"/>
          <p:cNvPicPr>
            <a:picLocks noChangeAspect="1"/>
          </p:cNvPicPr>
          <p:nvPr>
            <p:ph sz="half" idx="1"/>
          </p:nvPr>
        </p:nvPicPr>
        <p:blipFill>
          <a:blip r:embed="rId1"/>
          <a:stretch>
            <a:fillRect/>
          </a:stretch>
        </p:blipFill>
        <p:spPr>
          <a:xfrm>
            <a:off x="1089025" y="1600200"/>
            <a:ext cx="2774315" cy="4526280"/>
          </a:xfrm>
          <a:prstGeom prst="rect">
            <a:avLst/>
          </a:prstGeom>
        </p:spPr>
      </p:pic>
      <p:pic>
        <p:nvPicPr>
          <p:cNvPr id="6" name="Content Placeholder 5" descr="Screenshot_20230120-081034_Chrome"/>
          <p:cNvPicPr>
            <a:picLocks noChangeAspect="1"/>
          </p:cNvPicPr>
          <p:nvPr>
            <p:ph sz="half" idx="2"/>
          </p:nvPr>
        </p:nvPicPr>
        <p:blipFill>
          <a:blip r:embed="rId2"/>
          <a:stretch>
            <a:fillRect/>
          </a:stretch>
        </p:blipFill>
        <p:spPr>
          <a:xfrm>
            <a:off x="5292725" y="1600200"/>
            <a:ext cx="2748915" cy="45262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e je k dispozícii žiadny popis."/>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298381" y="1161147"/>
            <a:ext cx="2652989" cy="4716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e je k dispozícii žiadny pop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152" y="1047307"/>
            <a:ext cx="2717024" cy="4830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ie je k dispozícii žiadny pop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913" y="1115257"/>
            <a:ext cx="2602961" cy="46274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ie je k dispozícii žiadny popis."/>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59685" y="1014667"/>
            <a:ext cx="5801784" cy="32635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ie je k dispozícii žiadny pop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790" y="1014667"/>
            <a:ext cx="2675993" cy="4757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ie je k dispozícii žiadny popis."/>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860816" y="1349961"/>
            <a:ext cx="7217978" cy="4060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normAutofit/>
          </a:bodyPr>
          <a:p>
            <a:r>
              <a:rPr lang="sr-Latn-RS" altLang="en-US"/>
              <a:t>Activity 4</a:t>
            </a:r>
            <a:br>
              <a:rPr lang="sr-Latn-RS" altLang="en-US"/>
            </a:br>
            <a:endParaRPr lang="sr-Latn-RS" altLang="en-US" sz="2000"/>
          </a:p>
        </p:txBody>
      </p:sp>
      <p:sp>
        <p:nvSpPr>
          <p:cNvPr id="6" name="Content Placeholder 5"/>
          <p:cNvSpPr>
            <a:spLocks noGrp="1"/>
          </p:cNvSpPr>
          <p:nvPr>
            <p:ph idx="1"/>
          </p:nvPr>
        </p:nvSpPr>
        <p:spPr/>
        <p:txBody>
          <a:bodyPr/>
          <a:p>
            <a:r>
              <a:rPr lang="sk-SK" sz="2400" dirty="0" err="1">
                <a:sym typeface="+mn-ea"/>
              </a:rPr>
              <a:t>The</a:t>
            </a:r>
            <a:r>
              <a:rPr lang="sk-SK" sz="2400" dirty="0">
                <a:sym typeface="+mn-ea"/>
              </a:rPr>
              <a:t> </a:t>
            </a:r>
            <a:r>
              <a:rPr lang="sr-Latn-RS" altLang="sk-SK" sz="2400" dirty="0">
                <a:sym typeface="+mn-ea"/>
              </a:rPr>
              <a:t>fourth</a:t>
            </a:r>
            <a:r>
              <a:rPr lang="sk-SK" sz="2400" b="1" dirty="0">
                <a:sym typeface="+mn-ea"/>
              </a:rPr>
              <a:t> </a:t>
            </a:r>
            <a:r>
              <a:rPr lang="sk-SK" sz="2400" dirty="0" err="1">
                <a:sym typeface="+mn-ea"/>
              </a:rPr>
              <a:t>activity</a:t>
            </a:r>
            <a:r>
              <a:rPr lang="sk-SK" sz="2400" dirty="0">
                <a:sym typeface="+mn-ea"/>
              </a:rPr>
              <a:t> </a:t>
            </a:r>
            <a:r>
              <a:rPr lang="sk-SK" sz="2400" dirty="0" err="1">
                <a:sym typeface="+mn-ea"/>
              </a:rPr>
              <a:t>within</a:t>
            </a:r>
            <a:r>
              <a:rPr lang="sk-SK" sz="2400" dirty="0">
                <a:sym typeface="+mn-ea"/>
              </a:rPr>
              <a:t> </a:t>
            </a:r>
            <a:r>
              <a:rPr lang="sk-SK" sz="2400" dirty="0" err="1">
                <a:sym typeface="+mn-ea"/>
              </a:rPr>
              <a:t>this</a:t>
            </a:r>
            <a:r>
              <a:rPr lang="sk-SK" sz="2400" dirty="0">
                <a:sym typeface="+mn-ea"/>
              </a:rPr>
              <a:t> mini </a:t>
            </a:r>
            <a:r>
              <a:rPr lang="sk-SK" sz="2400" dirty="0" err="1">
                <a:sym typeface="+mn-ea"/>
              </a:rPr>
              <a:t>project</a:t>
            </a:r>
            <a:r>
              <a:rPr lang="sk-SK" sz="2400" dirty="0">
                <a:sym typeface="+mn-ea"/>
              </a:rPr>
              <a:t> </a:t>
            </a:r>
            <a:r>
              <a:rPr lang="sk-SK" sz="2400" dirty="0" err="1">
                <a:sym typeface="+mn-ea"/>
              </a:rPr>
              <a:t>was</a:t>
            </a:r>
            <a:r>
              <a:rPr lang="sk-SK" sz="2400" dirty="0">
                <a:sym typeface="+mn-ea"/>
              </a:rPr>
              <a:t> </a:t>
            </a:r>
            <a:r>
              <a:rPr lang="sk-SK" sz="2400" dirty="0" err="1">
                <a:sym typeface="+mn-ea"/>
              </a:rPr>
              <a:t>using</a:t>
            </a:r>
            <a:r>
              <a:rPr lang="sk-SK" sz="2400" dirty="0">
                <a:sym typeface="+mn-ea"/>
              </a:rPr>
              <a:t> </a:t>
            </a:r>
            <a:r>
              <a:rPr lang="sk-SK" sz="2400" dirty="0" err="1">
                <a:sym typeface="+mn-ea"/>
              </a:rPr>
              <a:t>iTools</a:t>
            </a:r>
            <a:r>
              <a:rPr lang="sk-SK" sz="2400" dirty="0">
                <a:sym typeface="+mn-ea"/>
              </a:rPr>
              <a:t>. </a:t>
            </a:r>
            <a:r>
              <a:rPr lang="sk-SK" sz="2400" dirty="0" err="1">
                <a:sym typeface="+mn-ea"/>
              </a:rPr>
              <a:t>Our</a:t>
            </a:r>
            <a:r>
              <a:rPr lang="sk-SK" sz="2400" dirty="0">
                <a:sym typeface="+mn-ea"/>
              </a:rPr>
              <a:t> 3rd </a:t>
            </a:r>
            <a:r>
              <a:rPr lang="sk-SK" sz="2400" dirty="0" err="1">
                <a:sym typeface="+mn-ea"/>
              </a:rPr>
              <a:t>graders</a:t>
            </a:r>
            <a:r>
              <a:rPr lang="sk-SK" sz="2400" dirty="0">
                <a:sym typeface="+mn-ea"/>
              </a:rPr>
              <a:t> </a:t>
            </a:r>
            <a:r>
              <a:rPr lang="sk-SK" sz="2400" dirty="0" err="1">
                <a:sym typeface="+mn-ea"/>
              </a:rPr>
              <a:t>use</a:t>
            </a:r>
            <a:r>
              <a:rPr lang="sk-SK" sz="2400" dirty="0">
                <a:sym typeface="+mn-ea"/>
              </a:rPr>
              <a:t> </a:t>
            </a:r>
            <a:r>
              <a:rPr lang="sk-SK" sz="2400" dirty="0" err="1">
                <a:sym typeface="+mn-ea"/>
              </a:rPr>
              <a:t>the</a:t>
            </a:r>
            <a:r>
              <a:rPr lang="sk-SK" sz="2400" dirty="0">
                <a:sym typeface="+mn-ea"/>
              </a:rPr>
              <a:t> </a:t>
            </a:r>
            <a:r>
              <a:rPr lang="sk-SK" sz="2400" dirty="0" err="1">
                <a:sym typeface="+mn-ea"/>
              </a:rPr>
              <a:t>textbook</a:t>
            </a:r>
            <a:r>
              <a:rPr lang="sk-SK" sz="2400" dirty="0">
                <a:sym typeface="+mn-ea"/>
              </a:rPr>
              <a:t> </a:t>
            </a:r>
            <a:r>
              <a:rPr lang="sk-SK" sz="2400" dirty="0" err="1">
                <a:sym typeface="+mn-ea"/>
              </a:rPr>
              <a:t>Family</a:t>
            </a:r>
            <a:r>
              <a:rPr lang="sk-SK" sz="2400" dirty="0">
                <a:sym typeface="+mn-ea"/>
              </a:rPr>
              <a:t> and </a:t>
            </a:r>
            <a:r>
              <a:rPr lang="sk-SK" sz="2400" dirty="0" err="1">
                <a:sym typeface="+mn-ea"/>
              </a:rPr>
              <a:t>Friends</a:t>
            </a:r>
            <a:r>
              <a:rPr lang="sk-SK" sz="2400" dirty="0">
                <a:sym typeface="+mn-ea"/>
              </a:rPr>
              <a:t> in </a:t>
            </a:r>
            <a:r>
              <a:rPr lang="sk-SK" sz="2400" dirty="0" err="1">
                <a:sym typeface="+mn-ea"/>
              </a:rPr>
              <a:t>their</a:t>
            </a:r>
            <a:r>
              <a:rPr lang="sk-SK" sz="2400" dirty="0">
                <a:sym typeface="+mn-ea"/>
              </a:rPr>
              <a:t> English </a:t>
            </a:r>
            <a:r>
              <a:rPr lang="sk-SK" sz="2400" dirty="0" err="1">
                <a:sym typeface="+mn-ea"/>
              </a:rPr>
              <a:t>lessons</a:t>
            </a:r>
            <a:r>
              <a:rPr lang="sk-SK" sz="2400" dirty="0">
                <a:sym typeface="+mn-ea"/>
              </a:rPr>
              <a:t>, so </a:t>
            </a:r>
            <a:r>
              <a:rPr lang="sk-SK" sz="2400" dirty="0" err="1">
                <a:sym typeface="+mn-ea"/>
              </a:rPr>
              <a:t>we</a:t>
            </a:r>
            <a:r>
              <a:rPr lang="sk-SK" sz="2400" dirty="0">
                <a:sym typeface="+mn-ea"/>
              </a:rPr>
              <a:t> </a:t>
            </a:r>
            <a:r>
              <a:rPr lang="sk-SK" sz="2400" dirty="0" err="1">
                <a:sym typeface="+mn-ea"/>
              </a:rPr>
              <a:t>used</a:t>
            </a:r>
            <a:r>
              <a:rPr lang="sk-SK" sz="2400" dirty="0">
                <a:sym typeface="+mn-ea"/>
              </a:rPr>
              <a:t> </a:t>
            </a:r>
            <a:r>
              <a:rPr lang="sk-SK" sz="2400" dirty="0" err="1">
                <a:sym typeface="+mn-ea"/>
              </a:rPr>
              <a:t>iTools</a:t>
            </a:r>
            <a:r>
              <a:rPr lang="sk-SK" sz="2400" dirty="0">
                <a:sym typeface="+mn-ea"/>
              </a:rPr>
              <a:t> </a:t>
            </a:r>
            <a:r>
              <a:rPr lang="sk-SK" sz="2400" dirty="0" err="1">
                <a:sym typeface="+mn-ea"/>
              </a:rPr>
              <a:t>for</a:t>
            </a:r>
            <a:r>
              <a:rPr lang="sk-SK" sz="2400" dirty="0">
                <a:sym typeface="+mn-ea"/>
              </a:rPr>
              <a:t> </a:t>
            </a:r>
            <a:r>
              <a:rPr lang="sk-SK" sz="2400" dirty="0" err="1">
                <a:sym typeface="+mn-ea"/>
              </a:rPr>
              <a:t>this</a:t>
            </a:r>
            <a:r>
              <a:rPr lang="sk-SK" sz="2400" dirty="0">
                <a:sym typeface="+mn-ea"/>
              </a:rPr>
              <a:t> </a:t>
            </a:r>
            <a:r>
              <a:rPr lang="sk-SK" sz="2400" dirty="0" err="1">
                <a:sym typeface="+mn-ea"/>
              </a:rPr>
              <a:t>book</a:t>
            </a:r>
            <a:r>
              <a:rPr lang="sk-SK" sz="2400" dirty="0">
                <a:sym typeface="+mn-ea"/>
              </a:rPr>
              <a:t> and </a:t>
            </a:r>
            <a:r>
              <a:rPr lang="sk-SK" sz="2400" dirty="0" err="1">
                <a:sym typeface="+mn-ea"/>
              </a:rPr>
              <a:t>practised</a:t>
            </a:r>
            <a:r>
              <a:rPr lang="sk-SK" sz="2400" dirty="0">
                <a:sym typeface="+mn-ea"/>
              </a:rPr>
              <a:t> </a:t>
            </a:r>
            <a:r>
              <a:rPr lang="sk-SK" sz="2400" dirty="0" err="1">
                <a:sym typeface="+mn-ea"/>
              </a:rPr>
              <a:t>lessons</a:t>
            </a:r>
            <a:r>
              <a:rPr lang="sk-SK" sz="2400" dirty="0">
                <a:sym typeface="+mn-ea"/>
              </a:rPr>
              <a:t> </a:t>
            </a:r>
            <a:r>
              <a:rPr lang="sk-SK" sz="2400" dirty="0" err="1">
                <a:sym typeface="+mn-ea"/>
              </a:rPr>
              <a:t>which</a:t>
            </a:r>
            <a:r>
              <a:rPr lang="sk-SK" sz="2400" dirty="0">
                <a:sym typeface="+mn-ea"/>
              </a:rPr>
              <a:t> </a:t>
            </a:r>
            <a:r>
              <a:rPr lang="sk-SK" sz="2400" dirty="0" err="1">
                <a:sym typeface="+mn-ea"/>
              </a:rPr>
              <a:t>were</a:t>
            </a:r>
            <a:r>
              <a:rPr lang="sk-SK" sz="2400" dirty="0">
                <a:sym typeface="+mn-ea"/>
              </a:rPr>
              <a:t> </a:t>
            </a:r>
            <a:r>
              <a:rPr lang="sk-SK" sz="2400" dirty="0" err="1">
                <a:sym typeface="+mn-ea"/>
              </a:rPr>
              <a:t>taught</a:t>
            </a:r>
            <a:r>
              <a:rPr lang="sk-SK" sz="2400" dirty="0">
                <a:sym typeface="+mn-ea"/>
              </a:rPr>
              <a:t> and </a:t>
            </a:r>
            <a:r>
              <a:rPr lang="sk-SK" sz="2400" dirty="0" err="1">
                <a:sym typeface="+mn-ea"/>
              </a:rPr>
              <a:t>studied</a:t>
            </a:r>
            <a:r>
              <a:rPr lang="sk-SK" sz="2400" dirty="0">
                <a:sym typeface="+mn-ea"/>
              </a:rPr>
              <a:t> to </a:t>
            </a:r>
            <a:r>
              <a:rPr lang="sk-SK" sz="2400" dirty="0" err="1">
                <a:sym typeface="+mn-ea"/>
              </a:rPr>
              <a:t>revise</a:t>
            </a:r>
            <a:r>
              <a:rPr lang="sk-SK" sz="2400" dirty="0">
                <a:sym typeface="+mn-ea"/>
              </a:rPr>
              <a:t> </a:t>
            </a:r>
            <a:r>
              <a:rPr lang="sk-SK" sz="2400" dirty="0" err="1">
                <a:sym typeface="+mn-ea"/>
              </a:rPr>
              <a:t>their</a:t>
            </a:r>
            <a:r>
              <a:rPr lang="sk-SK" sz="2400" dirty="0">
                <a:sym typeface="+mn-ea"/>
              </a:rPr>
              <a:t> </a:t>
            </a:r>
            <a:r>
              <a:rPr lang="sk-SK" sz="2400" dirty="0" err="1">
                <a:sym typeface="+mn-ea"/>
              </a:rPr>
              <a:t>knowledge</a:t>
            </a:r>
            <a:r>
              <a:rPr lang="sk-SK" sz="2400" dirty="0">
                <a:sym typeface="+mn-ea"/>
              </a:rPr>
              <a:t>. </a:t>
            </a:r>
            <a:r>
              <a:rPr lang="sk-SK" sz="2400" dirty="0" err="1">
                <a:sym typeface="+mn-ea"/>
              </a:rPr>
              <a:t>Kids</a:t>
            </a:r>
            <a:r>
              <a:rPr lang="sk-SK" sz="2400" dirty="0">
                <a:sym typeface="+mn-ea"/>
              </a:rPr>
              <a:t> love </a:t>
            </a:r>
            <a:r>
              <a:rPr lang="sk-SK" sz="2400" dirty="0" err="1">
                <a:sym typeface="+mn-ea"/>
              </a:rPr>
              <a:t>working</a:t>
            </a:r>
            <a:r>
              <a:rPr lang="sk-SK" sz="2400" dirty="0">
                <a:sym typeface="+mn-ea"/>
              </a:rPr>
              <a:t> </a:t>
            </a:r>
            <a:r>
              <a:rPr lang="sk-SK" sz="2400" dirty="0" err="1">
                <a:sym typeface="+mn-ea"/>
              </a:rPr>
              <a:t>with</a:t>
            </a:r>
            <a:r>
              <a:rPr lang="sk-SK" sz="2400" dirty="0">
                <a:sym typeface="+mn-ea"/>
              </a:rPr>
              <a:t> </a:t>
            </a:r>
            <a:r>
              <a:rPr lang="sk-SK" sz="2400" dirty="0" err="1">
                <a:sym typeface="+mn-ea"/>
              </a:rPr>
              <a:t>interactive</a:t>
            </a:r>
            <a:r>
              <a:rPr lang="sk-SK" sz="2400" dirty="0">
                <a:sym typeface="+mn-ea"/>
              </a:rPr>
              <a:t> </a:t>
            </a:r>
            <a:r>
              <a:rPr lang="sk-SK" sz="2400" dirty="0" err="1">
                <a:sym typeface="+mn-ea"/>
              </a:rPr>
              <a:t>whiteboard</a:t>
            </a:r>
            <a:r>
              <a:rPr lang="sk-SK" sz="2400" dirty="0">
                <a:sym typeface="+mn-ea"/>
              </a:rPr>
              <a:t> and </a:t>
            </a:r>
            <a:r>
              <a:rPr lang="sk-SK" sz="2400" dirty="0" err="1">
                <a:sym typeface="+mn-ea"/>
              </a:rPr>
              <a:t>their</a:t>
            </a:r>
            <a:r>
              <a:rPr lang="sk-SK" sz="2400" dirty="0">
                <a:sym typeface="+mn-ea"/>
              </a:rPr>
              <a:t> </a:t>
            </a:r>
            <a:r>
              <a:rPr lang="sk-SK" sz="2400" dirty="0" err="1">
                <a:sym typeface="+mn-ea"/>
              </a:rPr>
              <a:t>learning</a:t>
            </a:r>
            <a:r>
              <a:rPr lang="sk-SK" sz="2400" dirty="0">
                <a:sym typeface="+mn-ea"/>
              </a:rPr>
              <a:t> </a:t>
            </a:r>
            <a:r>
              <a:rPr lang="sk-SK" sz="2400" dirty="0" err="1">
                <a:sym typeface="+mn-ea"/>
              </a:rPr>
              <a:t>is</a:t>
            </a:r>
            <a:r>
              <a:rPr lang="sk-SK" sz="2400" dirty="0">
                <a:sym typeface="+mn-ea"/>
              </a:rPr>
              <a:t> more </a:t>
            </a:r>
            <a:r>
              <a:rPr lang="sk-SK" sz="2400" dirty="0" err="1">
                <a:sym typeface="+mn-ea"/>
              </a:rPr>
              <a:t>effective</a:t>
            </a:r>
            <a:r>
              <a:rPr lang="sk-SK" sz="2400" dirty="0">
                <a:sym typeface="+mn-ea"/>
              </a:rPr>
              <a:t>, </a:t>
            </a:r>
            <a:r>
              <a:rPr lang="sk-SK" sz="2400" dirty="0" err="1">
                <a:sym typeface="+mn-ea"/>
              </a:rPr>
              <a:t>interesting</a:t>
            </a:r>
            <a:r>
              <a:rPr lang="sk-SK" sz="2400" dirty="0">
                <a:sym typeface="+mn-ea"/>
              </a:rPr>
              <a:t> and </a:t>
            </a:r>
            <a:r>
              <a:rPr lang="sk-SK" sz="2400" dirty="0" err="1">
                <a:sym typeface="+mn-ea"/>
              </a:rPr>
              <a:t>fun</a:t>
            </a:r>
            <a:r>
              <a:rPr lang="sk-SK" sz="2400" dirty="0">
                <a:sym typeface="+mn-ea"/>
              </a:rPr>
              <a:t>. </a:t>
            </a:r>
            <a:endParaRPr lang="sk-SK" sz="2400" dirty="0">
              <a:sym typeface="+mn-ea"/>
            </a:endParaRPr>
          </a:p>
          <a:p>
            <a:r>
              <a:rPr lang="sr-Latn-RS" altLang="sk-SK" sz="2400" dirty="0">
                <a:sym typeface="+mn-ea"/>
              </a:rPr>
              <a:t>Serbian team also practiced using iTools on the Interactive whiteboard for revising grammar rules. They loved this tipe of practice. </a:t>
            </a:r>
            <a:endParaRPr lang="sk-SK" sz="2400" dirty="0"/>
          </a:p>
          <a:p>
            <a:endParaRPr lang="en-US"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About the project</a:t>
            </a:r>
            <a:endParaRPr lang="sr-Latn-RS" dirty="0"/>
          </a:p>
        </p:txBody>
      </p:sp>
      <p:sp>
        <p:nvSpPr>
          <p:cNvPr id="3" name="Content Placeholder 2"/>
          <p:cNvSpPr>
            <a:spLocks noGrp="1"/>
          </p:cNvSpPr>
          <p:nvPr>
            <p:ph idx="1"/>
          </p:nvPr>
        </p:nvSpPr>
        <p:spPr/>
        <p:txBody>
          <a:bodyPr>
            <a:normAutofit fontScale="62500" lnSpcReduction="20000"/>
          </a:bodyPr>
          <a:lstStyle/>
          <a:p>
            <a:pPr fontAlgn="base"/>
            <a:r>
              <a:rPr lang="en-US" dirty="0"/>
              <a:t>This project is a subproject of an existing project "This is how we share" which is an Erasmus+ Project as well. Project is focused on using various </a:t>
            </a:r>
            <a:r>
              <a:rPr lang="en-US" dirty="0" err="1"/>
              <a:t>ICT</a:t>
            </a:r>
            <a:r>
              <a:rPr lang="en-US" dirty="0"/>
              <a:t> tools in learning and teaching processes in both partner schools - Slovak and Serbian </a:t>
            </a:r>
            <a:r>
              <a:rPr lang="sr-Latn-RS" dirty="0" smtClean="0"/>
              <a:t>one </a:t>
            </a:r>
            <a:r>
              <a:rPr lang="en-US" dirty="0" smtClean="0"/>
              <a:t>following </a:t>
            </a:r>
            <a:r>
              <a:rPr lang="en-US" dirty="0"/>
              <a:t>the aims stated in Erasmus + project</a:t>
            </a:r>
            <a:r>
              <a:rPr lang="en-US" dirty="0" smtClean="0"/>
              <a:t>.</a:t>
            </a:r>
            <a:r>
              <a:rPr lang="sr-Latn-RS" dirty="0" smtClean="0"/>
              <a:t> </a:t>
            </a:r>
            <a:endParaRPr lang="sr-Latn-RS" dirty="0" smtClean="0"/>
          </a:p>
          <a:p>
            <a:pPr fontAlgn="base"/>
            <a:r>
              <a:rPr lang="sr-Latn-RS" dirty="0" smtClean="0"/>
              <a:t>There were two actitivies and students’ interaction and collaboration in completing educative tasks related to using technology. Five teachers were involved in this mini project. Two teachers from Serbia, Vesna Jaquet and Nataša Mihailović and three theachers from Sovakia, Daniela  Tomašovičova, Kristina Liparova and Dominika Prochazkova. </a:t>
            </a:r>
            <a:endParaRPr lang="sr-Latn-RS" dirty="0" smtClean="0"/>
          </a:p>
          <a:p>
            <a:pPr fontAlgn="base"/>
            <a:r>
              <a:rPr lang="sr-Latn-RS" dirty="0" smtClean="0"/>
              <a:t>The aims were that the students were </a:t>
            </a:r>
            <a:r>
              <a:rPr lang="en-US" dirty="0" smtClean="0"/>
              <a:t>supposed to learn more about various </a:t>
            </a:r>
            <a:r>
              <a:rPr lang="en-US" dirty="0" err="1" smtClean="0"/>
              <a:t>ICT</a:t>
            </a:r>
            <a:r>
              <a:rPr lang="en-US" dirty="0" smtClean="0"/>
              <a:t> tools, exchange experiences, learn from each other, become more independent by</a:t>
            </a:r>
            <a:r>
              <a:rPr lang="sr-Latn-RS" dirty="0"/>
              <a:t> </a:t>
            </a:r>
            <a:r>
              <a:rPr lang="sr-Latn-RS" dirty="0" smtClean="0"/>
              <a:t>recognizing and</a:t>
            </a:r>
            <a:r>
              <a:rPr lang="en-US" dirty="0" smtClean="0"/>
              <a:t> using</a:t>
            </a:r>
            <a:r>
              <a:rPr lang="sr-Latn-RS" dirty="0" smtClean="0"/>
              <a:t> most common</a:t>
            </a:r>
            <a:r>
              <a:rPr lang="en-US" dirty="0" smtClean="0"/>
              <a:t> </a:t>
            </a:r>
            <a:r>
              <a:rPr lang="en-US" dirty="0" err="1" smtClean="0"/>
              <a:t>ICT</a:t>
            </a:r>
            <a:r>
              <a:rPr lang="en-US" dirty="0" smtClean="0"/>
              <a:t> tools, make learning more interesting and effective, improve English through communicating, exchanging and using various </a:t>
            </a:r>
            <a:r>
              <a:rPr lang="sr-Latn-RS" dirty="0" smtClean="0"/>
              <a:t>applications</a:t>
            </a:r>
            <a:r>
              <a:rPr lang="en-US" dirty="0" smtClean="0"/>
              <a:t>.</a:t>
            </a:r>
            <a:endParaRPr lang="sr-Latn-R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46" y="1070315"/>
            <a:ext cx="3428168" cy="4570890"/>
          </a:xfrm>
          <a:prstGeom prst="rect">
            <a:avLst/>
          </a:prstGeom>
        </p:spPr>
      </p:pic>
      <p:pic>
        <p:nvPicPr>
          <p:cNvPr id="7" name="Obrázo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070315"/>
            <a:ext cx="3637764" cy="485035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9646" y="941680"/>
            <a:ext cx="3730980" cy="4974640"/>
          </a:xfrm>
          <a:prstGeom prst="rect">
            <a:avLst/>
          </a:prstGeom>
        </p:spPr>
      </p:pic>
      <p:pic>
        <p:nvPicPr>
          <p:cNvPr id="7" name="Obrázo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8922" y="1033694"/>
            <a:ext cx="3592960" cy="479061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6330" y="1123672"/>
            <a:ext cx="3457992" cy="4610656"/>
          </a:xfrm>
          <a:prstGeom prst="rect">
            <a:avLst/>
          </a:prstGeom>
        </p:spPr>
      </p:pic>
      <p:pic>
        <p:nvPicPr>
          <p:cNvPr id="9" name="Obrázo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997073"/>
            <a:ext cx="3647890" cy="486385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p>
            <a:r>
              <a:rPr lang="sr-Latn-RS" altLang="en-US" sz="2400"/>
              <a:t>Activity 4 </a:t>
            </a:r>
            <a:endParaRPr lang="sr-Latn-RS" altLang="en-US" sz="2400"/>
          </a:p>
        </p:txBody>
      </p:sp>
      <p:pic>
        <p:nvPicPr>
          <p:cNvPr id="6" name="Content Placeholder 5" descr="Screenshot_20230120-082631_Chrome"/>
          <p:cNvPicPr>
            <a:picLocks noChangeAspect="1"/>
          </p:cNvPicPr>
          <p:nvPr>
            <p:ph sz="half" idx="1"/>
          </p:nvPr>
        </p:nvPicPr>
        <p:blipFill>
          <a:blip r:embed="rId1"/>
          <a:stretch>
            <a:fillRect/>
          </a:stretch>
        </p:blipFill>
        <p:spPr>
          <a:xfrm>
            <a:off x="457200" y="2400935"/>
            <a:ext cx="4038600" cy="2924175"/>
          </a:xfrm>
          <a:prstGeom prst="rect">
            <a:avLst/>
          </a:prstGeom>
        </p:spPr>
      </p:pic>
      <p:pic>
        <p:nvPicPr>
          <p:cNvPr id="7" name="Content Placeholder 6" descr="Screenshot_20230120-082540_Chrome"/>
          <p:cNvPicPr>
            <a:picLocks noChangeAspect="1"/>
          </p:cNvPicPr>
          <p:nvPr>
            <p:ph sz="half" idx="2"/>
          </p:nvPr>
        </p:nvPicPr>
        <p:blipFill>
          <a:blip r:embed="rId2"/>
          <a:stretch>
            <a:fillRect/>
          </a:stretch>
        </p:blipFill>
        <p:spPr>
          <a:xfrm>
            <a:off x="4648200" y="2410460"/>
            <a:ext cx="4038600" cy="29051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5" name="Content Placeholder 4" descr="Screenshot_20230120-082646_Chrome"/>
          <p:cNvPicPr>
            <a:picLocks noChangeAspect="1"/>
          </p:cNvPicPr>
          <p:nvPr>
            <p:ph sz="half" idx="1"/>
          </p:nvPr>
        </p:nvPicPr>
        <p:blipFill>
          <a:blip r:embed="rId1"/>
          <a:stretch>
            <a:fillRect/>
          </a:stretch>
        </p:blipFill>
        <p:spPr>
          <a:xfrm>
            <a:off x="457200" y="2322195"/>
            <a:ext cx="4038600" cy="3081020"/>
          </a:xfrm>
          <a:prstGeom prst="rect">
            <a:avLst/>
          </a:prstGeom>
        </p:spPr>
      </p:pic>
      <p:pic>
        <p:nvPicPr>
          <p:cNvPr id="6" name="Content Placeholder 5" descr="Screenshot_20230120-082616_Chrome"/>
          <p:cNvPicPr>
            <a:picLocks noChangeAspect="1"/>
          </p:cNvPicPr>
          <p:nvPr>
            <p:ph sz="half" idx="2"/>
          </p:nvPr>
        </p:nvPicPr>
        <p:blipFill>
          <a:blip r:embed="rId2"/>
          <a:stretch>
            <a:fillRect/>
          </a:stretch>
        </p:blipFill>
        <p:spPr>
          <a:xfrm>
            <a:off x="4648200" y="2376805"/>
            <a:ext cx="4038600" cy="297243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Students coordinating the class </a:t>
            </a:r>
            <a:endParaRPr lang="sr-Latn-RS" dirty="0"/>
          </a:p>
        </p:txBody>
      </p:sp>
      <p:pic>
        <p:nvPicPr>
          <p:cNvPr id="6" name="Content Placeholder 5"/>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rot="10800000">
            <a:off x="1541812" y="1720082"/>
            <a:ext cx="6034617"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Grammar practice online activity 4</a:t>
            </a:r>
            <a:endParaRPr lang="sr-Latn-RS" dirty="0"/>
          </a:p>
        </p:txBody>
      </p:sp>
      <p:pic>
        <p:nvPicPr>
          <p:cNvPr id="6" name="Content Placeholder 5"/>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rot="10800000">
            <a:off x="1554691" y="1600200"/>
            <a:ext cx="6034617" cy="45259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The list of ICT tools – Booklet  </a:t>
            </a:r>
            <a:endParaRPr lang="sr-Latn-RS" dirty="0"/>
          </a:p>
        </p:txBody>
      </p:sp>
      <p:sp>
        <p:nvSpPr>
          <p:cNvPr id="11" name="Content Placeholder 10"/>
          <p:cNvSpPr>
            <a:spLocks noGrp="1"/>
          </p:cNvSpPr>
          <p:nvPr>
            <p:ph idx="1"/>
          </p:nvPr>
        </p:nvSpPr>
        <p:spPr/>
        <p:txBody>
          <a:bodyPr/>
          <a:lstStyle/>
          <a:p>
            <a:r>
              <a:rPr lang="sr-Latn-RS" dirty="0" smtClean="0">
                <a:hlinkClick r:id="rId1"/>
              </a:rPr>
              <a:t>https://twinspace.etwinning.net/files/collabspace/6/86/086/178086/files/c3b0199b2.pdf</a:t>
            </a:r>
            <a:endParaRPr lang="sr-Latn-RS" dirty="0" smtClean="0">
              <a:hlinkClick r:id="rId1"/>
            </a:endParaRPr>
          </a:p>
          <a:p>
            <a:endParaRPr lang="sr-Latn-RS" dirty="0" smtClean="0">
              <a:hlinkClick r:id="rId1"/>
            </a:endParaRPr>
          </a:p>
          <a:p>
            <a:r>
              <a:rPr lang="sr-Latn-RS" dirty="0" smtClean="0"/>
              <a:t>There is a suggested list of ICT tools for students to use at home for their schoolwork and at school in classes. The tools are safe and useful for developing digital skills and competencies. </a:t>
            </a:r>
            <a:endParaRPr lang="sr-Latn-RS" dirty="0" smtClean="0"/>
          </a:p>
          <a:p>
            <a:endParaRPr lang="sr-Latn-RS" dirty="0"/>
          </a:p>
          <a:p>
            <a:endParaRPr lang="sr-Latn-R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sr-Latn-RS" altLang="en-US"/>
              <a:t>List of our favourite iTools</a:t>
            </a:r>
            <a:endParaRPr lang="sr-Latn-RS" altLang="en-US"/>
          </a:p>
        </p:txBody>
      </p:sp>
      <p:pic>
        <p:nvPicPr>
          <p:cNvPr id="4" name="Content Placeholder 3" descr="20230120_093411"/>
          <p:cNvPicPr>
            <a:picLocks noChangeAspect="1"/>
          </p:cNvPicPr>
          <p:nvPr>
            <p:ph idx="1"/>
          </p:nvPr>
        </p:nvPicPr>
        <p:blipFill>
          <a:blip r:embed="rId1"/>
          <a:stretch>
            <a:fillRect/>
          </a:stretch>
        </p:blipFill>
        <p:spPr>
          <a:xfrm>
            <a:off x="1343660" y="1600200"/>
            <a:ext cx="6455410" cy="45262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sr-Latn-RS" altLang="en-US"/>
              <a:t>Materials ( pre-work activity)</a:t>
            </a:r>
            <a:endParaRPr lang="sr-Latn-RS" altLang="en-US"/>
          </a:p>
        </p:txBody>
      </p:sp>
      <p:pic>
        <p:nvPicPr>
          <p:cNvPr id="6" name="Content Placeholder 5" descr="20230120_093441"/>
          <p:cNvPicPr>
            <a:picLocks noChangeAspect="1"/>
          </p:cNvPicPr>
          <p:nvPr>
            <p:ph sz="half" idx="1"/>
          </p:nvPr>
        </p:nvPicPr>
        <p:blipFill>
          <a:blip r:embed="rId1"/>
          <a:stretch>
            <a:fillRect/>
          </a:stretch>
        </p:blipFill>
        <p:spPr>
          <a:xfrm>
            <a:off x="761365" y="1600200"/>
            <a:ext cx="3429000" cy="4526280"/>
          </a:xfrm>
          <a:prstGeom prst="rect">
            <a:avLst/>
          </a:prstGeom>
        </p:spPr>
      </p:pic>
      <p:pic>
        <p:nvPicPr>
          <p:cNvPr id="7" name="Content Placeholder 6" descr="20230120_093428"/>
          <p:cNvPicPr>
            <a:picLocks noChangeAspect="1"/>
          </p:cNvPicPr>
          <p:nvPr>
            <p:ph sz="half" idx="2"/>
          </p:nvPr>
        </p:nvPicPr>
        <p:blipFill>
          <a:blip r:embed="rId2"/>
          <a:stretch>
            <a:fillRect/>
          </a:stretch>
        </p:blipFill>
        <p:spPr>
          <a:xfrm>
            <a:off x="5051425" y="1600200"/>
            <a:ext cx="3231515" cy="45262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Planned activities </a:t>
            </a:r>
            <a:endParaRPr lang="sr-Latn-RS" dirty="0"/>
          </a:p>
        </p:txBody>
      </p:sp>
      <p:sp>
        <p:nvSpPr>
          <p:cNvPr id="3" name="Content Placeholder 2"/>
          <p:cNvSpPr>
            <a:spLocks noGrp="1"/>
          </p:cNvSpPr>
          <p:nvPr>
            <p:ph idx="1"/>
          </p:nvPr>
        </p:nvSpPr>
        <p:spPr/>
        <p:txBody>
          <a:bodyPr>
            <a:normAutofit fontScale="57500" lnSpcReduction="20000"/>
          </a:bodyPr>
          <a:lstStyle/>
          <a:p>
            <a:pPr fontAlgn="base"/>
            <a:r>
              <a:rPr lang="sr-Latn-RS" dirty="0" smtClean="0"/>
              <a:t>Work process was  organized in three tasks  </a:t>
            </a:r>
            <a:endParaRPr lang="sr-Latn-RS" dirty="0" smtClean="0"/>
          </a:p>
          <a:p>
            <a:pPr fontAlgn="base"/>
            <a:r>
              <a:rPr lang="sr-Latn-RS" dirty="0" smtClean="0"/>
              <a:t>1. Making a </a:t>
            </a:r>
            <a:r>
              <a:rPr lang="en-US" dirty="0" err="1" smtClean="0"/>
              <a:t>padlet</a:t>
            </a:r>
            <a:r>
              <a:rPr lang="en-US" dirty="0" smtClean="0"/>
              <a:t> - an </a:t>
            </a:r>
            <a:r>
              <a:rPr lang="en-US" dirty="0" err="1" smtClean="0"/>
              <a:t>ICT</a:t>
            </a:r>
            <a:r>
              <a:rPr lang="en-US" dirty="0" smtClean="0"/>
              <a:t> tool to introduce kids from both schools</a:t>
            </a:r>
            <a:endParaRPr lang="en-US" dirty="0" smtClean="0"/>
          </a:p>
          <a:p>
            <a:pPr fontAlgn="base"/>
            <a:r>
              <a:rPr lang="sr-Latn-RS" dirty="0" smtClean="0">
                <a:sym typeface="+mn-ea"/>
              </a:rPr>
              <a:t>2. Quiz - </a:t>
            </a:r>
            <a:r>
              <a:rPr lang="en-US" dirty="0" smtClean="0">
                <a:sym typeface="+mn-ea"/>
              </a:rPr>
              <a:t>Who wants to be a million</a:t>
            </a:r>
            <a:r>
              <a:rPr lang="sr-Latn-RS" dirty="0" smtClean="0">
                <a:sym typeface="+mn-ea"/>
              </a:rPr>
              <a:t>a</a:t>
            </a:r>
            <a:r>
              <a:rPr lang="en-US" dirty="0" smtClean="0">
                <a:sym typeface="+mn-ea"/>
              </a:rPr>
              <a:t>ire?  - </a:t>
            </a:r>
            <a:r>
              <a:rPr lang="sr-Latn-RS" dirty="0" smtClean="0">
                <a:sym typeface="+mn-ea"/>
              </a:rPr>
              <a:t>playing </a:t>
            </a:r>
            <a:r>
              <a:rPr lang="en-US" dirty="0" smtClean="0">
                <a:sym typeface="+mn-ea"/>
              </a:rPr>
              <a:t>a game to find out the level and the number  of </a:t>
            </a:r>
            <a:r>
              <a:rPr lang="en-US" dirty="0" err="1" smtClean="0">
                <a:sym typeface="+mn-ea"/>
              </a:rPr>
              <a:t>ICT</a:t>
            </a:r>
            <a:r>
              <a:rPr lang="en-US" dirty="0" smtClean="0">
                <a:sym typeface="+mn-ea"/>
              </a:rPr>
              <a:t> tools they are currently using</a:t>
            </a:r>
            <a:endParaRPr lang="en-US" dirty="0" smtClean="0"/>
          </a:p>
          <a:p>
            <a:r>
              <a:rPr lang="sr-Latn-RS" dirty="0" smtClean="0"/>
              <a:t>3. Writing practice - </a:t>
            </a:r>
            <a:r>
              <a:rPr lang="en-US" dirty="0" smtClean="0"/>
              <a:t> </a:t>
            </a:r>
            <a:r>
              <a:rPr lang="sr-Latn-RS" dirty="0" smtClean="0"/>
              <a:t>’</a:t>
            </a:r>
            <a:r>
              <a:rPr lang="en-US" dirty="0" smtClean="0"/>
              <a:t>This is my tool</a:t>
            </a:r>
            <a:r>
              <a:rPr lang="sr-Latn-RS" dirty="0" smtClean="0"/>
              <a:t>’</a:t>
            </a:r>
            <a:r>
              <a:rPr lang="en-US" dirty="0" smtClean="0"/>
              <a:t>- every school will introduce chosen </a:t>
            </a:r>
            <a:r>
              <a:rPr lang="en-US" dirty="0" err="1" smtClean="0"/>
              <a:t>ICT</a:t>
            </a:r>
            <a:r>
              <a:rPr lang="en-US" dirty="0" smtClean="0"/>
              <a:t> tool, do an education activity, show it to the partner and then they will swap the roles to be able to use this tool</a:t>
            </a:r>
            <a:r>
              <a:rPr lang="sr-Latn-RS" dirty="0" smtClean="0"/>
              <a:t>. </a:t>
            </a:r>
            <a:r>
              <a:rPr lang="en-US" dirty="0" smtClean="0"/>
              <a:t>Students were practicing using Word. They were </a:t>
            </a:r>
            <a:r>
              <a:rPr lang="en-US" dirty="0" err="1" smtClean="0"/>
              <a:t>rewritting</a:t>
            </a:r>
            <a:r>
              <a:rPr lang="en-US" dirty="0" smtClean="0"/>
              <a:t> a text correcting the mistakes, writing capital letters  and marks of </a:t>
            </a:r>
            <a:r>
              <a:rPr lang="en-US" dirty="0" err="1" smtClean="0"/>
              <a:t>interpuntion</a:t>
            </a:r>
            <a:r>
              <a:rPr lang="en-US" dirty="0" smtClean="0"/>
              <a:t> where needed. </a:t>
            </a:r>
            <a:r>
              <a:rPr lang="en-US" dirty="0" err="1" smtClean="0"/>
              <a:t>Then,they</a:t>
            </a:r>
            <a:r>
              <a:rPr lang="en-US" dirty="0" smtClean="0"/>
              <a:t> saved the text on their computer in </a:t>
            </a:r>
            <a:r>
              <a:rPr lang="en-US" dirty="0" err="1" smtClean="0"/>
              <a:t>documets</a:t>
            </a:r>
            <a:r>
              <a:rPr lang="en-US" dirty="0" smtClean="0"/>
              <a:t> file and prepared it for sending it as their assignment in the </a:t>
            </a:r>
            <a:r>
              <a:rPr lang="en-US" dirty="0" err="1" smtClean="0"/>
              <a:t>google</a:t>
            </a:r>
            <a:r>
              <a:rPr lang="en-US" dirty="0" smtClean="0"/>
              <a:t> classroom.</a:t>
            </a:r>
            <a:endParaRPr lang="en-US" dirty="0" smtClean="0"/>
          </a:p>
          <a:p>
            <a:r>
              <a:rPr lang="en-US" dirty="0" smtClean="0"/>
              <a:t>The activity was conducted with 3rd graders and it was useful. They learned how to use the Word and  follow most common instructions for writing a school text.</a:t>
            </a:r>
            <a:endParaRPr lang="en-US" dirty="0" smtClean="0"/>
          </a:p>
          <a:p>
            <a:r>
              <a:rPr lang="sr-Latn-RS" altLang="en-US" dirty="0" smtClean="0">
                <a:sym typeface="+mn-ea"/>
              </a:rPr>
              <a:t>4. Grammar practice online activity - Students of both teams will plan a grammar class for revising knowledge using an iTool. </a:t>
            </a:r>
            <a:endParaRPr lang="en-US" dirty="0" smtClean="0"/>
          </a:p>
          <a:p>
            <a:endParaRPr lang="en-US" dirty="0" smtClean="0"/>
          </a:p>
          <a:p>
            <a:endParaRPr lang="sr-Latn-R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Slovak team</a:t>
            </a:r>
            <a:endParaRPr lang="sr-Latn-RS" dirty="0"/>
          </a:p>
        </p:txBody>
      </p:sp>
      <p:pic>
        <p:nvPicPr>
          <p:cNvPr id="6" name="Content Placeholder 5"/>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rot="10800000">
            <a:off x="1554691" y="1600200"/>
            <a:ext cx="6034617" cy="4525963"/>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Serbian team</a:t>
            </a:r>
            <a:endParaRPr lang="sr-Latn-RS" dirty="0"/>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554691" y="1600200"/>
            <a:ext cx="6034617" cy="4525963"/>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sr-Latn-RS" altLang="en-US"/>
              <a:t>Impressions </a:t>
            </a:r>
            <a:endParaRPr lang="sr-Latn-RS" altLang="en-US"/>
          </a:p>
        </p:txBody>
      </p:sp>
      <p:sp>
        <p:nvSpPr>
          <p:cNvPr id="3" name="Content Placeholder 2"/>
          <p:cNvSpPr>
            <a:spLocks noGrp="1"/>
          </p:cNvSpPr>
          <p:nvPr>
            <p:ph idx="1"/>
          </p:nvPr>
        </p:nvSpPr>
        <p:spPr/>
        <p:txBody>
          <a:bodyPr/>
          <a:p>
            <a:r>
              <a:rPr lang="sr-Latn-RS" altLang="en-US"/>
              <a:t>Students loved the project because most of them have been using some of the itools for the first time and it was something out of their comfort zone which made them more secure and confident in using their skills and possibilites in the classroom. They met new friends, collaborate, communicated and progressed in all these planned areas and more. </a:t>
            </a:r>
            <a:endParaRPr lang="sr-Latn-R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457200" y="274955"/>
            <a:ext cx="8229600" cy="1313815"/>
          </a:xfrm>
        </p:spPr>
        <p:txBody>
          <a:bodyPr/>
          <a:p>
            <a:r>
              <a:rPr lang="sr-Latn-RS" altLang="en-US" sz="3200"/>
              <a:t>Project results </a:t>
            </a:r>
            <a:endParaRPr lang="sr-Latn-RS" altLang="en-US" sz="3200"/>
          </a:p>
        </p:txBody>
      </p:sp>
      <p:sp>
        <p:nvSpPr>
          <p:cNvPr id="5" name="Content Placeholder 4"/>
          <p:cNvSpPr>
            <a:spLocks noGrp="1"/>
          </p:cNvSpPr>
          <p:nvPr>
            <p:ph idx="1"/>
          </p:nvPr>
        </p:nvSpPr>
        <p:spPr>
          <a:xfrm>
            <a:off x="457200" y="1884045"/>
            <a:ext cx="8229600" cy="3731260"/>
          </a:xfrm>
        </p:spPr>
        <p:txBody>
          <a:bodyPr>
            <a:normAutofit fontScale="90000"/>
          </a:bodyPr>
          <a:p>
            <a:pPr fontAlgn="base"/>
            <a:endParaRPr lang="sr-Latn-RS" dirty="0" smtClean="0"/>
          </a:p>
          <a:p>
            <a:pPr fontAlgn="base"/>
            <a:r>
              <a:rPr lang="sr-Latn-RS" dirty="0" smtClean="0">
                <a:sym typeface="+mn-ea"/>
              </a:rPr>
              <a:t>Expected results were making the </a:t>
            </a:r>
            <a:r>
              <a:rPr lang="en-US" dirty="0" smtClean="0">
                <a:sym typeface="+mn-ea"/>
              </a:rPr>
              <a:t>List of </a:t>
            </a:r>
            <a:r>
              <a:rPr lang="en-US" dirty="0" err="1" smtClean="0">
                <a:sym typeface="+mn-ea"/>
              </a:rPr>
              <a:t>favourite</a:t>
            </a:r>
            <a:r>
              <a:rPr lang="en-US" dirty="0" smtClean="0">
                <a:sym typeface="+mn-ea"/>
              </a:rPr>
              <a:t> </a:t>
            </a:r>
            <a:r>
              <a:rPr lang="en-US" dirty="0" err="1" smtClean="0">
                <a:sym typeface="+mn-ea"/>
              </a:rPr>
              <a:t>ICT</a:t>
            </a:r>
            <a:r>
              <a:rPr lang="en-US" dirty="0" smtClean="0">
                <a:sym typeface="+mn-ea"/>
              </a:rPr>
              <a:t> tools, </a:t>
            </a:r>
            <a:r>
              <a:rPr lang="en-US" dirty="0" err="1" smtClean="0">
                <a:sym typeface="+mn-ea"/>
              </a:rPr>
              <a:t>Padlet</a:t>
            </a:r>
            <a:r>
              <a:rPr lang="en-US" dirty="0" smtClean="0">
                <a:sym typeface="+mn-ea"/>
              </a:rPr>
              <a:t> - our </a:t>
            </a:r>
            <a:r>
              <a:rPr lang="en-US" dirty="0" err="1" smtClean="0">
                <a:sym typeface="+mn-ea"/>
              </a:rPr>
              <a:t>eTwinning</a:t>
            </a:r>
            <a:r>
              <a:rPr lang="en-US" dirty="0" smtClean="0">
                <a:sym typeface="+mn-ea"/>
              </a:rPr>
              <a:t> international class, </a:t>
            </a:r>
            <a:r>
              <a:rPr lang="sr-Latn-RS" altLang="en-US" dirty="0" smtClean="0">
                <a:sym typeface="+mn-ea"/>
              </a:rPr>
              <a:t>photos</a:t>
            </a:r>
            <a:r>
              <a:rPr lang="en-US" dirty="0" smtClean="0">
                <a:sym typeface="+mn-ea"/>
              </a:rPr>
              <a:t> about using </a:t>
            </a:r>
            <a:r>
              <a:rPr lang="en-US" dirty="0" err="1" smtClean="0">
                <a:sym typeface="+mn-ea"/>
              </a:rPr>
              <a:t>ICT</a:t>
            </a:r>
            <a:r>
              <a:rPr lang="en-US" dirty="0" smtClean="0">
                <a:sym typeface="+mn-ea"/>
              </a:rPr>
              <a:t> tools in education processes in both schools</a:t>
            </a:r>
            <a:r>
              <a:rPr lang="sr-Latn-RS" dirty="0" smtClean="0">
                <a:sym typeface="+mn-ea"/>
              </a:rPr>
              <a:t>. Students were developing digital competencies and learning the basic usage of most common ICT tools. </a:t>
            </a:r>
            <a:br>
              <a:rPr lang="en-US" dirty="0" smtClean="0">
                <a:sym typeface="+mn-ea"/>
              </a:rPr>
            </a:br>
            <a:endParaRPr lang="sr-Latn-RS" dirty="0" smtClean="0"/>
          </a:p>
          <a:p>
            <a:endParaRPr lang="sr-Latn-RS" dirty="0"/>
          </a:p>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1453515"/>
          </a:xfrm>
        </p:spPr>
        <p:txBody>
          <a:bodyPr>
            <a:normAutofit/>
          </a:bodyPr>
          <a:p>
            <a:r>
              <a:rPr lang="sr-Latn-RS" altLang="en-US"/>
              <a:t>Activity 1- Introducing teams </a:t>
            </a:r>
            <a:br>
              <a:rPr lang="sr-Latn-RS" altLang="en-US"/>
            </a:br>
            <a:endParaRPr lang="sr-Latn-RS" altLang="en-US"/>
          </a:p>
        </p:txBody>
      </p:sp>
      <p:sp>
        <p:nvSpPr>
          <p:cNvPr id="3" name="Content Placeholder 2"/>
          <p:cNvSpPr>
            <a:spLocks noGrp="1"/>
          </p:cNvSpPr>
          <p:nvPr>
            <p:ph idx="1"/>
          </p:nvPr>
        </p:nvSpPr>
        <p:spPr/>
        <p:txBody>
          <a:bodyPr/>
          <a:p>
            <a:endParaRPr lang="sr-Latn-RS" dirty="0" smtClean="0">
              <a:sym typeface="+mn-ea"/>
            </a:endParaRPr>
          </a:p>
          <a:p>
            <a:endParaRPr lang="sr-Latn-RS" dirty="0" smtClean="0">
              <a:sym typeface="+mn-ea"/>
            </a:endParaRPr>
          </a:p>
          <a:p>
            <a:r>
              <a:rPr lang="sr-Latn-RS" dirty="0" smtClean="0">
                <a:sym typeface="+mn-ea"/>
              </a:rPr>
              <a:t>Padlet – teams introduction - </a:t>
            </a:r>
            <a:r>
              <a:rPr lang="sr-Latn-RS" dirty="0" smtClean="0">
                <a:sym typeface="+mn-ea"/>
                <a:hlinkClick r:id="rId1"/>
              </a:rPr>
              <a:t>https://padlet.com/domiprochazkova93/m7yapf87hbr5v4t2</a:t>
            </a:r>
            <a:endParaRPr lang="sr-Latn-RS" dirty="0" smtClean="0">
              <a:sym typeface="+mn-ea"/>
              <a:hlinkClick r:id="rId1"/>
            </a:endParaRPr>
          </a:p>
          <a:p>
            <a:endParaRPr lang="sr-Latn-RS" dirty="0" smtClean="0"/>
          </a:p>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Padlet – introduction class </a:t>
            </a:r>
            <a:endParaRPr lang="sr-Latn-RS" dirty="0"/>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457200" y="1957951"/>
            <a:ext cx="8229600" cy="3810461"/>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473075"/>
            <a:ext cx="8229600" cy="1866265"/>
          </a:xfrm>
        </p:spPr>
        <p:txBody>
          <a:bodyPr>
            <a:normAutofit fontScale="90000"/>
          </a:bodyPr>
          <a:p>
            <a:br>
              <a:rPr lang="sr-Latn-RS" altLang="en-US"/>
            </a:br>
            <a:r>
              <a:rPr lang="sr-Latn-RS" altLang="en-US">
                <a:sym typeface="+mn-ea"/>
              </a:rPr>
              <a:t>Activity 2</a:t>
            </a:r>
            <a:br>
              <a:rPr lang="sr-Latn-RS" altLang="en-US"/>
            </a:br>
            <a:r>
              <a:rPr lang="sr-Latn-RS" altLang="en-US" sz="2400"/>
              <a:t>Quiz </a:t>
            </a:r>
            <a:r>
              <a:rPr lang="sr-Latn-RS" sz="2400" dirty="0" smtClean="0">
                <a:sym typeface="+mn-ea"/>
              </a:rPr>
              <a:t> Quiz - </a:t>
            </a:r>
            <a:r>
              <a:rPr lang="en-US" sz="2400" dirty="0" smtClean="0">
                <a:sym typeface="+mn-ea"/>
              </a:rPr>
              <a:t>Who wants to be a million</a:t>
            </a:r>
            <a:r>
              <a:rPr lang="sr-Latn-RS" sz="2400" dirty="0" smtClean="0">
                <a:sym typeface="+mn-ea"/>
              </a:rPr>
              <a:t>a</a:t>
            </a:r>
            <a:r>
              <a:rPr lang="en-US" sz="2400" dirty="0" smtClean="0">
                <a:sym typeface="+mn-ea"/>
              </a:rPr>
              <a:t>ire?  - </a:t>
            </a:r>
            <a:r>
              <a:rPr lang="sr-Latn-RS" altLang="en-US" sz="2400" dirty="0" smtClean="0">
                <a:sym typeface="+mn-ea"/>
              </a:rPr>
              <a:t>creating a quiz and </a:t>
            </a:r>
            <a:r>
              <a:rPr lang="sr-Latn-RS" sz="2400" dirty="0" smtClean="0">
                <a:sym typeface="+mn-ea"/>
              </a:rPr>
              <a:t>playing it </a:t>
            </a:r>
            <a:r>
              <a:rPr lang="en-US" sz="2400" dirty="0" smtClean="0">
                <a:sym typeface="+mn-ea"/>
              </a:rPr>
              <a:t>to find out the level and the number  of </a:t>
            </a:r>
            <a:r>
              <a:rPr lang="en-US" sz="2400" dirty="0" err="1" smtClean="0">
                <a:sym typeface="+mn-ea"/>
              </a:rPr>
              <a:t>ICT</a:t>
            </a:r>
            <a:r>
              <a:rPr lang="en-US" sz="2400" dirty="0" smtClean="0">
                <a:sym typeface="+mn-ea"/>
              </a:rPr>
              <a:t> tools </a:t>
            </a:r>
            <a:r>
              <a:rPr lang="sr-Latn-RS" altLang="en-US" sz="2400" dirty="0" smtClean="0">
                <a:sym typeface="+mn-ea"/>
              </a:rPr>
              <a:t>students </a:t>
            </a:r>
            <a:r>
              <a:rPr lang="en-US" sz="2400" dirty="0" smtClean="0">
                <a:sym typeface="+mn-ea"/>
              </a:rPr>
              <a:t>are currently using</a:t>
            </a:r>
            <a:r>
              <a:rPr lang="sr-Latn-RS" altLang="en-US" sz="2400" dirty="0" smtClean="0">
                <a:sym typeface="+mn-ea"/>
              </a:rPr>
              <a:t>,recognizing most common ICT tool and what they are used for</a:t>
            </a:r>
            <a:br>
              <a:rPr lang="en-US" sz="2400" dirty="0" smtClean="0"/>
            </a:br>
            <a:br>
              <a:rPr lang="sr-Latn-RS" altLang="en-US" sz="2400"/>
            </a:br>
            <a:endParaRPr lang="sr-Latn-RS" altLang="en-US" sz="2400"/>
          </a:p>
        </p:txBody>
      </p:sp>
      <p:sp>
        <p:nvSpPr>
          <p:cNvPr id="3" name="Content Placeholder 2"/>
          <p:cNvSpPr>
            <a:spLocks noGrp="1"/>
          </p:cNvSpPr>
          <p:nvPr>
            <p:ph idx="1"/>
          </p:nvPr>
        </p:nvSpPr>
        <p:spPr>
          <a:xfrm>
            <a:off x="457200" y="2653030"/>
            <a:ext cx="8229600" cy="3473450"/>
          </a:xfrm>
        </p:spPr>
        <p:txBody>
          <a:bodyPr/>
          <a:p>
            <a:r>
              <a:rPr lang="sr-Latn-RS" dirty="0" smtClean="0">
                <a:sym typeface="+mn-ea"/>
              </a:rPr>
              <a:t> Quiz - </a:t>
            </a:r>
            <a:r>
              <a:rPr lang="sr-Latn-RS" dirty="0" smtClean="0">
                <a:sym typeface="+mn-ea"/>
                <a:hlinkClick r:id="rId1"/>
              </a:rPr>
              <a:t>https://take.quiz-maker.com/QP7UAQUEW</a:t>
            </a:r>
            <a:endParaRPr lang="sr-Latn-RS" dirty="0" smtClean="0">
              <a:sym typeface="+mn-ea"/>
              <a:hlinkClick r:id="rId1"/>
            </a:endParaRPr>
          </a:p>
          <a:p>
            <a:r>
              <a:rPr lang="sr-Latn-RS" dirty="0" smtClean="0">
                <a:sym typeface="+mn-ea"/>
              </a:rPr>
              <a:t>Quiz- </a:t>
            </a:r>
            <a:r>
              <a:rPr lang="sr-Latn-RS" dirty="0" smtClean="0">
                <a:sym typeface="+mn-ea"/>
                <a:hlinkClick r:id="rId2"/>
              </a:rPr>
              <a:t>https://learningapps.org/display?v=p4fzrbgit21</a:t>
            </a:r>
            <a:endParaRPr lang="sr-Latn-RS" dirty="0" smtClean="0"/>
          </a:p>
          <a:p>
            <a:pPr marL="0" indent="0">
              <a:buNone/>
            </a:pPr>
            <a:endParaRPr lang="sr-Latn-RS" dirty="0" smtClean="0">
              <a:sym typeface="+mn-ea"/>
              <a:hlinkClick r:id="rId1"/>
            </a:endParaRPr>
          </a:p>
          <a:p>
            <a:pPr marL="0" indent="0">
              <a:buNone/>
            </a:pPr>
            <a:endParaRPr lang="sr-Latn-RS" dirty="0" smtClean="0"/>
          </a:p>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Slovak quiz for Serbian team!</a:t>
            </a:r>
            <a:endParaRPr lang="sr-Latn-RS" dirty="0"/>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rot="11005694">
            <a:off x="1619672" y="1700808"/>
            <a:ext cx="6034617" cy="45259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Slovak quiz for Serbian team</a:t>
            </a:r>
            <a:endParaRPr lang="sr-Latn-RS" dirty="0"/>
          </a:p>
        </p:txBody>
      </p:sp>
      <p:pic>
        <p:nvPicPr>
          <p:cNvPr id="6" name="Content Placeholder 5"/>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rot="11002923">
            <a:off x="1554691" y="1600200"/>
            <a:ext cx="6034617" cy="4525963"/>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5008</Words>
  <Application>WPS Presentation</Application>
  <PresentationFormat>On-screen Show (4:3)</PresentationFormat>
  <Paragraphs>94</Paragraphs>
  <Slides>32</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32</vt:i4>
      </vt:variant>
    </vt:vector>
  </HeadingPairs>
  <TitlesOfParts>
    <vt:vector size="40" baseType="lpstr">
      <vt:lpstr>Arial</vt:lpstr>
      <vt:lpstr>SimSun</vt:lpstr>
      <vt:lpstr>Wingdings</vt:lpstr>
      <vt:lpstr>Calibri</vt:lpstr>
      <vt:lpstr>Microsoft YaHei</vt:lpstr>
      <vt:lpstr/>
      <vt:lpstr>Arial Unicode MS</vt:lpstr>
      <vt:lpstr>Office Theme</vt:lpstr>
      <vt:lpstr>Etwinning project 'What tool is it?'  Serbia - Slovakia (Erasmus+ project- 'This is how we share' )</vt:lpstr>
      <vt:lpstr>About the project</vt:lpstr>
      <vt:lpstr>Planned activities </vt:lpstr>
      <vt:lpstr>Project results </vt:lpstr>
      <vt:lpstr>Activity 1- Introducing teams  </vt:lpstr>
      <vt:lpstr>Padlet – introduction class </vt:lpstr>
      <vt:lpstr> Activity 2 Quiz  Quiz - Who wants to be a millionaire?  - creating a quiz and playing it to find out the level and the number  of ICT tools students are currently using,recognizing most common ICT tool and what they are used for  </vt:lpstr>
      <vt:lpstr>Slovak quiz for Serbian team!</vt:lpstr>
      <vt:lpstr>Slovak quiz for Serbian team</vt:lpstr>
      <vt:lpstr>Serbian quiz for Slovak students </vt:lpstr>
      <vt:lpstr>PowerPoint 演示文稿</vt:lpstr>
      <vt:lpstr>PowerPoint 演示文稿</vt:lpstr>
      <vt:lpstr>Activity 3  Writing activity - This is my tool </vt:lpstr>
      <vt:lpstr>Activity 3</vt:lpstr>
      <vt:lpstr>Writing practice - Word </vt:lpstr>
      <vt:lpstr>PowerPoint 演示文稿</vt:lpstr>
      <vt:lpstr>PowerPoint 演示文稿</vt:lpstr>
      <vt:lpstr>PowerPoint 演示文稿</vt:lpstr>
      <vt:lpstr>Activity 4 </vt:lpstr>
      <vt:lpstr>PowerPoint 演示文稿</vt:lpstr>
      <vt:lpstr>PowerPoint 演示文稿</vt:lpstr>
      <vt:lpstr>PowerPoint 演示文稿</vt:lpstr>
      <vt:lpstr>Activity 4 </vt:lpstr>
      <vt:lpstr>PowerPoint 演示文稿</vt:lpstr>
      <vt:lpstr>Students coordinating the class </vt:lpstr>
      <vt:lpstr>Grammar practice online activity 4</vt:lpstr>
      <vt:lpstr>The list of ICT tools – Booklet  </vt:lpstr>
      <vt:lpstr>List of our favourite iTools</vt:lpstr>
      <vt:lpstr>Materials ( pre-work activity)</vt:lpstr>
      <vt:lpstr>Slovak team</vt:lpstr>
      <vt:lpstr>Serbian team</vt:lpstr>
      <vt:lpstr>Impressions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tool is it?</dc:title>
  <dc:creator>Vesna Jaquet</dc:creator>
  <cp:lastModifiedBy>Vesna Jaquet</cp:lastModifiedBy>
  <cp:revision>12</cp:revision>
  <dcterms:created xsi:type="dcterms:W3CDTF">2023-01-19T17:37:00Z</dcterms:created>
  <dcterms:modified xsi:type="dcterms:W3CDTF">2023-02-05T15:35:38Z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1033-11.2.0.9031</vt:lpwstr>
  </property>
</Properties>
</file>