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sldIdLst>
    <p:sldId id="297" r:id="rId2"/>
    <p:sldId id="286" r:id="rId3"/>
    <p:sldId id="287" r:id="rId4"/>
    <p:sldId id="288" r:id="rId5"/>
    <p:sldId id="289" r:id="rId6"/>
    <p:sldId id="307" r:id="rId7"/>
    <p:sldId id="296" r:id="rId8"/>
    <p:sldId id="310" r:id="rId9"/>
    <p:sldId id="278" r:id="rId10"/>
    <p:sldId id="309" r:id="rId11"/>
    <p:sldId id="298" r:id="rId12"/>
    <p:sldId id="280" r:id="rId13"/>
    <p:sldId id="281" r:id="rId14"/>
    <p:sldId id="282" r:id="rId15"/>
    <p:sldId id="299" r:id="rId16"/>
    <p:sldId id="300" r:id="rId17"/>
    <p:sldId id="311" r:id="rId18"/>
    <p:sldId id="312" r:id="rId19"/>
    <p:sldId id="313" r:id="rId20"/>
    <p:sldId id="304" r:id="rId21"/>
    <p:sldId id="302" r:id="rId22"/>
    <p:sldId id="303" r:id="rId23"/>
    <p:sldId id="284" r:id="rId24"/>
    <p:sldId id="308" r:id="rId25"/>
    <p:sldId id="292" r:id="rId26"/>
    <p:sldId id="305" r:id="rId27"/>
    <p:sldId id="30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00FF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FF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FF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FF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FF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00FF"/>
    <a:srgbClr val="FF9933"/>
    <a:srgbClr val="FF66FF"/>
    <a:srgbClr val="CC6600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89" autoAdjust="0"/>
  </p:normalViewPr>
  <p:slideViewPr>
    <p:cSldViewPr>
      <p:cViewPr>
        <p:scale>
          <a:sx n="80" d="100"/>
          <a:sy n="80" d="100"/>
        </p:scale>
        <p:origin x="-108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E242CA-AB4B-41C5-93FE-5747E01EE6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611B76-4F65-4AB4-A252-537B18CC9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4867FD-2CE0-4C99-98DD-BAA43D5D1E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F69C1-CBD4-4951-B646-590AA839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54A0-5C28-4AD9-A541-7ACAB3E34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8865B4-AC12-4435-AE00-D4022FFA3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AAA8D6-66F7-4F6C-A54B-FFEF85C8F6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F84778-AA7B-4DA2-BA36-593B106E80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AF2051-53F9-42BF-9F7E-FE497A2DB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8CD6A7-4802-45A6-93DC-EE637332C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E1FCEF-48B9-4F1C-9F94-343A29F54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EEF216-0CDE-45D8-9306-26CE873201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83CFDE-3DB0-41B9-8921-1F7FAA4621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78479AC-E933-4E08-88AD-D45B42083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ransition>
    <p:check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2214554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sr-Cyrl-RS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sr-Cyrl-RS" sz="4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r-Cyrl-RS" sz="4800" b="1" dirty="0" smtClean="0">
                <a:solidFill>
                  <a:schemeClr val="accent4">
                    <a:lumMod val="50000"/>
                  </a:schemeClr>
                </a:solidFill>
              </a:rPr>
              <a:t>Како успешно учити?</a:t>
            </a:r>
            <a:endParaRPr lang="en-U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učenje-knjige-sto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714356"/>
            <a:ext cx="5338769" cy="3527401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се мотивисати и побољшати концентрацију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66" y="1785926"/>
            <a:ext cx="3657600" cy="4663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sz="3400" dirty="0" smtClean="0">
                <a:solidFill>
                  <a:schemeClr val="accent4">
                    <a:lumMod val="75000"/>
                  </a:schemeClr>
                </a:solidFill>
              </a:rPr>
              <a:t>Концентрација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/>
              <a:t>Обезбедите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услове</a:t>
            </a:r>
            <a:r>
              <a:rPr lang="sr-Cyrl-RS" dirty="0" smtClean="0"/>
              <a:t> за учење (физички, физиолошки, психолошки)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/>
              <a:t>Направите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кратку паузу </a:t>
            </a:r>
            <a:r>
              <a:rPr lang="sr-Cyrl-RS" dirty="0" smtClean="0"/>
              <a:t>(нпр. око 10 минута), ако осећате да сте уморни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/>
              <a:t>Вратите се учењу након што је истекла пауза-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 одлажите</a:t>
            </a:r>
            <a:r>
              <a:rPr lang="sr-Cyrl-RS" dirty="0" smtClean="0"/>
              <a:t>!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/>
              <a:t>Урадите неколико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физичких вежби </a:t>
            </a:r>
            <a:r>
              <a:rPr lang="sr-Cyrl-RS" dirty="0" smtClean="0"/>
              <a:t>или изађите на свеж ваздух</a:t>
            </a:r>
          </a:p>
          <a:p>
            <a:pPr>
              <a:buFont typeface="Courier New" pitchFamily="49" charset="0"/>
              <a:buChar char="o"/>
            </a:pPr>
            <a:r>
              <a:rPr lang="sr-Cyrl-RS" dirty="0" smtClean="0"/>
              <a:t>За време паузе радите </a:t>
            </a:r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нешто што вам прија</a:t>
            </a:r>
            <a:r>
              <a:rPr lang="sr-Cyrl-RS" dirty="0" smtClean="0"/>
              <a:t>, нпр. послушајте омиљену песму</a:t>
            </a:r>
          </a:p>
          <a:p>
            <a:pPr>
              <a:buFont typeface="Courier New" pitchFamily="49" charset="0"/>
              <a:buChar char="o"/>
            </a:pPr>
            <a:endParaRPr lang="sr-Cyrl-RS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80" y="1857364"/>
            <a:ext cx="3657600" cy="4663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sz="3400" dirty="0" smtClean="0">
                <a:solidFill>
                  <a:schemeClr val="accent4">
                    <a:lumMod val="75000"/>
                  </a:schemeClr>
                </a:solidFill>
              </a:rPr>
              <a:t>Мотивација</a:t>
            </a:r>
          </a:p>
          <a:p>
            <a:pPr>
              <a:buFont typeface="Wingdings" pitchFamily="2" charset="2"/>
              <a:buChar char="§"/>
            </a:pP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Подсетите</a:t>
            </a:r>
            <a:r>
              <a:rPr lang="sr-Cyrl-RS" dirty="0" smtClean="0"/>
              <a:t> се раније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наученог</a:t>
            </a:r>
            <a:r>
              <a:rPr lang="sr-Cyrl-RS" dirty="0" smtClean="0"/>
              <a:t>, онога што већ знате</a:t>
            </a:r>
          </a:p>
          <a:p>
            <a:pPr>
              <a:buFont typeface="Wingdings" pitchFamily="2" charset="2"/>
              <a:buChar char="§"/>
            </a:pP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Охрабрите</a:t>
            </a:r>
            <a:r>
              <a:rPr lang="sr-Cyrl-RS" dirty="0" smtClean="0"/>
              <a:t> се присетивши се онога што сте већ урадили</a:t>
            </a:r>
          </a:p>
          <a:p>
            <a:pPr>
              <a:buFont typeface="Wingdings" pitchFamily="2" charset="2"/>
              <a:buChar char="§"/>
            </a:pPr>
            <a:r>
              <a:rPr lang="sr-Cyrl-RS" dirty="0" smtClean="0"/>
              <a:t>Унапред одредите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награду</a:t>
            </a:r>
            <a:r>
              <a:rPr lang="sr-Cyrl-RS" dirty="0" smtClean="0"/>
              <a:t> за успешно учење (нпр. почастите себе омиљеном посластицом након напорног рада)</a:t>
            </a:r>
          </a:p>
          <a:p>
            <a:pPr>
              <a:buFont typeface="Wingdings" pitchFamily="2" charset="2"/>
              <a:buChar char="§"/>
            </a:pPr>
            <a:r>
              <a:rPr lang="sr-Cyrl-RS" dirty="0" smtClean="0"/>
              <a:t>На крају сваког дана направите </a:t>
            </a:r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резиме</a:t>
            </a:r>
            <a:r>
              <a:rPr lang="sr-Cyrl-RS" dirty="0" smtClean="0"/>
              <a:t>- истакните све оно што сте урадили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isli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785794"/>
            <a:ext cx="1500166" cy="11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Начини учења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Cyrl-RS" dirty="0" smtClean="0"/>
              <a:t>Самостално учење у себи</a:t>
            </a:r>
            <a:endParaRPr lang="sr-Latn-CS" dirty="0" smtClean="0"/>
          </a:p>
          <a:p>
            <a:pPr>
              <a:defRPr/>
            </a:pPr>
            <a:r>
              <a:rPr lang="sr-Cyrl-RS" dirty="0" smtClean="0"/>
              <a:t>Самостално гласно учење</a:t>
            </a:r>
            <a:endParaRPr lang="sr-Latn-CS" dirty="0" smtClean="0"/>
          </a:p>
          <a:p>
            <a:pPr>
              <a:defRPr/>
            </a:pPr>
            <a:r>
              <a:rPr lang="sr-Cyrl-RS" dirty="0" smtClean="0"/>
              <a:t>Учење у паровима или групи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RS" dirty="0" smtClean="0"/>
              <a:t>Учити целу лекцију (учење градива као целине)</a:t>
            </a:r>
          </a:p>
          <a:p>
            <a:r>
              <a:rPr lang="sr-Cyrl-RS" dirty="0" smtClean="0"/>
              <a:t>Учити градиво по деловима (смисаоним целинама)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929066"/>
            <a:ext cx="2000264" cy="2786058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RS" sz="3100" dirty="0" smtClean="0"/>
              <a:t>Учење комбинованом методом- песма (рецитација)</a:t>
            </a:r>
            <a:endParaRPr lang="sr-Latn-CS" sz="2400" dirty="0" smtClean="0"/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>
            <p:ph sz="half" idx="1"/>
          </p:nvPr>
        </p:nvGraphicFramePr>
        <p:xfrm>
          <a:off x="1571604" y="1500174"/>
          <a:ext cx="6456363" cy="4045269"/>
        </p:xfrm>
        <a:graphic>
          <a:graphicData uri="http://schemas.openxmlformats.org/drawingml/2006/table">
            <a:tbl>
              <a:tblPr/>
              <a:tblGrid>
                <a:gridCol w="355600"/>
                <a:gridCol w="284163"/>
                <a:gridCol w="282575"/>
                <a:gridCol w="355600"/>
                <a:gridCol w="5178425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Строфа</a:t>
                      </a:r>
                      <a:endParaRPr kumimoji="0" lang="sr-Latn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Два пута прочитамо целу песму</a:t>
                      </a:r>
                      <a:endParaRPr kumimoji="0" lang="sr-Latn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Учимо 1. строфу</a:t>
                      </a:r>
                      <a:endParaRPr kumimoji="0" lang="sr-Latn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Учимо 2. строфу и понављамо 1.</a:t>
                      </a:r>
                      <a:endParaRPr kumimoji="0" lang="sr-Latn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Учимо 3. строфу и понављамо 1. и 2. строфу</a:t>
                      </a:r>
                      <a:endParaRPr kumimoji="0" lang="sr-Latn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Учимо 4. строфу и понављамо 1. 2. и 3. строфу </a:t>
                      </a:r>
                      <a:endParaRPr kumimoji="0" lang="sr-Latn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Понављамо целу песму</a:t>
                      </a:r>
                      <a:endParaRPr kumimoji="0" lang="sr-Latn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341" name="Picture 53" descr="j04238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1044575" cy="1655762"/>
          </a:xfrm>
          <a:noFill/>
        </p:spPr>
      </p:pic>
      <p:sp>
        <p:nvSpPr>
          <p:cNvPr id="7" name="Rectangle 6"/>
          <p:cNvSpPr/>
          <p:nvPr/>
        </p:nvSpPr>
        <p:spPr>
          <a:xfrm>
            <a:off x="1785918" y="5572140"/>
            <a:ext cx="60722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овај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начин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можемо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учити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лекцију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део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део</a:t>
            </a:r>
            <a:r>
              <a:rPr lang="sr-Cyrl-R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(подељену по целинама- поднасловима)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4800" b="1" dirty="0" smtClean="0"/>
              <a:t>Читање</a:t>
            </a:r>
            <a:endParaRPr lang="sr-Latn-CS" sz="4800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1428728" y="1285860"/>
            <a:ext cx="7498080" cy="526734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sr-Cyrl-R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RS" sz="2400" dirty="0" smtClean="0"/>
              <a:t>            Створити правилну навику читања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RS" sz="2400" dirty="0" smtClean="0"/>
              <a:t>                          (читање постаје учење)</a:t>
            </a:r>
            <a:endParaRPr lang="sr-Latn-C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Latn-CS" dirty="0" smtClean="0"/>
          </a:p>
          <a:p>
            <a:pPr eaLnBrk="1" hangingPunct="1">
              <a:defRPr/>
            </a:pPr>
            <a:r>
              <a:rPr lang="sr-Cyrl-RS" sz="2800" dirty="0" smtClean="0"/>
              <a:t>Прво читање- упознавање са текстом</a:t>
            </a:r>
            <a:r>
              <a:rPr lang="sr-Latn-CS" sz="2800" dirty="0" smtClean="0"/>
              <a:t>, </a:t>
            </a:r>
            <a:r>
              <a:rPr lang="sr-Cyrl-RS" sz="2800" dirty="0" smtClean="0"/>
              <a:t>обимом, специфичностима</a:t>
            </a:r>
            <a:r>
              <a:rPr lang="sr-Latn-CS" sz="2800" dirty="0" smtClean="0"/>
              <a:t> /</a:t>
            </a:r>
            <a:r>
              <a:rPr lang="sr-Cyrl-RS" sz="2400" i="1" dirty="0" smtClean="0">
                <a:solidFill>
                  <a:schemeClr val="accent3">
                    <a:lumMod val="75000"/>
                  </a:schemeClr>
                </a:solidFill>
              </a:rPr>
              <a:t>оријентационо читање</a:t>
            </a:r>
            <a:endParaRPr lang="sr-Latn-C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sr-Cyrl-RS" sz="2800" dirty="0" smtClean="0"/>
              <a:t>Друго читање је информативно читање</a:t>
            </a:r>
            <a:r>
              <a:rPr lang="sr-Latn-CS" sz="2800" dirty="0" smtClean="0"/>
              <a:t>/</a:t>
            </a:r>
            <a:r>
              <a:rPr lang="sr-Cyrl-RS" sz="2400" i="1" dirty="0" smtClean="0">
                <a:solidFill>
                  <a:schemeClr val="accent3">
                    <a:lumMod val="75000"/>
                  </a:schemeClr>
                </a:solidFill>
              </a:rPr>
              <a:t>информативно читање</a:t>
            </a:r>
            <a:endParaRPr lang="sr-Latn-CS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sr-Cyrl-RS" sz="2800" dirty="0" smtClean="0"/>
              <a:t>Треће читање- трудимо се да разумемо текст</a:t>
            </a:r>
            <a:r>
              <a:rPr lang="sr-Latn-CS" sz="2800" dirty="0" smtClean="0"/>
              <a:t>, </a:t>
            </a:r>
            <a:r>
              <a:rPr lang="sr-Cyrl-RS" sz="2800" dirty="0" smtClean="0"/>
              <a:t>истакнемо битне делове</a:t>
            </a:r>
            <a:r>
              <a:rPr lang="sr-Latn-CS" dirty="0" smtClean="0"/>
              <a:t>/</a:t>
            </a:r>
            <a:r>
              <a:rPr lang="sr-Cyrl-RS" sz="2400" i="1" dirty="0" smtClean="0">
                <a:solidFill>
                  <a:schemeClr val="accent3">
                    <a:lumMod val="75000"/>
                  </a:schemeClr>
                </a:solidFill>
              </a:rPr>
              <a:t>селективно читање</a:t>
            </a:r>
            <a:endParaRPr lang="sr-Latn-CS" sz="2400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r-Latn-CS" sz="2400" i="1" dirty="0" smtClean="0"/>
              <a:t>     </a:t>
            </a:r>
            <a:r>
              <a:rPr lang="sr-Latn-CS" sz="2400" b="1" i="1" dirty="0" smtClean="0">
                <a:solidFill>
                  <a:srgbClr val="FFFF99"/>
                </a:solidFill>
              </a:rPr>
              <a:t> </a:t>
            </a:r>
            <a:r>
              <a:rPr lang="sr-Cyrl-RS" sz="2600" b="1" i="1" dirty="0" smtClean="0">
                <a:solidFill>
                  <a:schemeClr val="accent4">
                    <a:lumMod val="75000"/>
                  </a:schemeClr>
                </a:solidFill>
              </a:rPr>
              <a:t>Подвлачимо битне делове!</a:t>
            </a:r>
            <a:endParaRPr lang="sr-Latn-CS" sz="2600" b="1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Bi64FIkCUAEqrO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325888"/>
            <a:ext cx="1909758" cy="26744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979613" y="260350"/>
            <a:ext cx="5184775" cy="10080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r-Cyrl-R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Impact"/>
              </a:rPr>
              <a:t>Овако се читање претвара у учење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Impact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19113" y="1144588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sr-Latn-C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59113" y="1484313"/>
            <a:ext cx="2012953" cy="12003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RS" b="1" dirty="0" smtClean="0">
                <a:solidFill>
                  <a:schemeClr val="tx1"/>
                </a:solidFill>
                <a:latin typeface="Arial" charset="0"/>
              </a:rPr>
              <a:t>Оријентационо и информативно читање</a:t>
            </a:r>
            <a:endParaRPr lang="sr-Latn-C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56325" y="3357563"/>
            <a:ext cx="1800225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RS" b="1" dirty="0" smtClean="0">
                <a:solidFill>
                  <a:schemeClr val="tx1"/>
                </a:solidFill>
                <a:latin typeface="Arial" charset="0"/>
              </a:rPr>
              <a:t>Понављање</a:t>
            </a:r>
            <a:endParaRPr lang="sr-Latn-C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11188" y="3357563"/>
            <a:ext cx="1800225" cy="1754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RS" b="1" dirty="0" smtClean="0">
                <a:solidFill>
                  <a:schemeClr val="tx1"/>
                </a:solidFill>
                <a:latin typeface="Arial" charset="0"/>
              </a:rPr>
              <a:t>треће, четврто читање, у циљу разумевања текста</a:t>
            </a:r>
            <a:endParaRPr lang="sr-Latn-C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79838" y="4868863"/>
            <a:ext cx="1800225" cy="10618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r-Latn-CS" b="1" dirty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r-Cyrl-RS" b="1" dirty="0" smtClean="0">
                <a:solidFill>
                  <a:schemeClr val="tx1"/>
                </a:solidFill>
                <a:latin typeface="Arial" charset="0"/>
              </a:rPr>
              <a:t>Научена лекција</a:t>
            </a:r>
            <a:endParaRPr lang="sr-Latn-C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1187450" y="1916113"/>
            <a:ext cx="1871663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331913" y="4652963"/>
            <a:ext cx="2447925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>
            <a:off x="5580063" y="3789363"/>
            <a:ext cx="1152525" cy="1800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859338" y="1916113"/>
            <a:ext cx="1944687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1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121442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Учење са оловком у руци- активни приступ учењу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sr-Cyrl-R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r-Cyrl-RS" b="1" dirty="0" smtClean="0">
                <a:solidFill>
                  <a:schemeClr val="accent4">
                    <a:lumMod val="75000"/>
                  </a:schemeClr>
                </a:solidFill>
              </a:rPr>
              <a:t>ПОДВЛАЧЕЊЕ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dirty="0" smtClean="0"/>
              <a:t>Помаже истицању делова текста који су важни за разумевање и памћење лекције </a:t>
            </a:r>
            <a:r>
              <a:rPr lang="sr-Cyrl-RS" sz="2600" dirty="0" smtClean="0"/>
              <a:t>(дефиниције, кључне речи- често су подебљане у тексту,...)</a:t>
            </a:r>
            <a:endParaRPr lang="sr-Latn-CS" sz="26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Разнобојно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подвлачење</a:t>
            </a:r>
            <a:r>
              <a:rPr lang="sr-Cyrl-RS" dirty="0" smtClean="0"/>
              <a:t> (</a:t>
            </a:r>
            <a:r>
              <a:rPr lang="sr-Cyrl-R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свака боја</a:t>
            </a:r>
            <a:r>
              <a:rPr lang="sr-Cyrl-RS" sz="2400" dirty="0" smtClean="0"/>
              <a:t>- </a:t>
            </a:r>
            <a:r>
              <a:rPr lang="sr-Cyrl-RS" sz="2400" dirty="0" smtClean="0">
                <a:solidFill>
                  <a:srgbClr val="92D050"/>
                </a:solidFill>
              </a:rPr>
              <a:t>одређено значење</a:t>
            </a:r>
            <a:r>
              <a:rPr lang="sr-Cyrl-RS" sz="2400" dirty="0" smtClean="0"/>
              <a:t>)</a:t>
            </a:r>
            <a:endParaRPr lang="sr-Latn-CS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dirty="0" smtClean="0"/>
              <a:t>Корисно у завршном понављању и обнављању</a:t>
            </a:r>
            <a:endParaRPr lang="sr-Latn-CS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dirty="0" smtClean="0"/>
              <a:t>Препоручује се ученицима са визуелним памћењем</a:t>
            </a:r>
            <a:endParaRPr lang="sr-Latn-CS" dirty="0" smtClean="0"/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Учење са оловком у руци- активни приступ учењу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57364"/>
            <a:ext cx="7498080" cy="478634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RS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RS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sr-Cyrl-RS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sz="2800" dirty="0" smtClean="0"/>
              <a:t>Коришћење белешки са часа, а нарочито као план при преслишавању</a:t>
            </a:r>
            <a:endParaRPr lang="sr-Latn-CS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sz="2800" dirty="0" smtClean="0"/>
              <a:t>Белешке на маргини свеске и књиге</a:t>
            </a:r>
            <a:endParaRPr lang="sk-SK" sz="28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sz="2800" dirty="0" smtClean="0"/>
              <a:t>Прављење извода или резимеа- скраћеног садржаја градива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sz="2800" dirty="0" smtClean="0"/>
              <a:t>Прављење мапа  ума- сликотиво приказивање целе лекције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sr-Cyrl-RS" sz="2800" dirty="0" smtClean="0"/>
              <a:t>Одговарање на питања на крају лекције</a:t>
            </a:r>
            <a:endParaRPr lang="en-US" sz="2800" dirty="0" smtClean="0"/>
          </a:p>
          <a:p>
            <a:pPr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4" descr="metode-za-ucenje-stranih-jezika-300x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428736"/>
            <a:ext cx="2857500" cy="1824037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Приказивање лекције у облику мапе ума- примери</a:t>
            </a:r>
            <a:endParaRPr lang="en-US" dirty="0"/>
          </a:p>
        </p:txBody>
      </p:sp>
      <p:pic>
        <p:nvPicPr>
          <p:cNvPr id="3" name="Content Placeholder 3" descr="vazdu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4414" y="2071678"/>
            <a:ext cx="7718471" cy="4309479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Приказивање лекције у облику мапе ума- примери</a:t>
            </a:r>
            <a:endParaRPr lang="en-US" dirty="0"/>
          </a:p>
        </p:txBody>
      </p:sp>
      <p:pic>
        <p:nvPicPr>
          <p:cNvPr id="4" name="Content Placeholder 3" descr="hpqscan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928802"/>
            <a:ext cx="8001024" cy="4467238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Приказивање лекције у облику мапе ума- примери</a:t>
            </a:r>
            <a:endParaRPr lang="en-US" dirty="0"/>
          </a:p>
        </p:txBody>
      </p:sp>
      <p:pic>
        <p:nvPicPr>
          <p:cNvPr id="4" name="Picture 3" descr="knjizevni-rodovi-ivrs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14488"/>
            <a:ext cx="7722833" cy="4491056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827088" y="476250"/>
            <a:ext cx="8137525" cy="792163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8642350" cy="600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RS" sz="4000" dirty="0" smtClean="0"/>
              <a:t/>
            </a:r>
            <a:br>
              <a:rPr lang="sr-Latn-RS" sz="4000" dirty="0" smtClean="0"/>
            </a:br>
            <a:r>
              <a:rPr lang="sr-Cyrl-CS" sz="4000" dirty="0" smtClean="0"/>
              <a:t>КОЈЕ УЧЕЊЕ СМАТРАМО УСПЕШНИМ?</a:t>
            </a:r>
            <a:endParaRPr lang="en-GB" sz="4000" dirty="0" smtClean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291513" cy="4568825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Када разумемо градиво које учимо</a:t>
            </a:r>
          </a:p>
          <a:p>
            <a:pPr eaLnBrk="1" hangingPunct="1">
              <a:defRPr/>
            </a:pPr>
            <a:r>
              <a:rPr lang="sr-Cyrl-CS" dirty="0" smtClean="0"/>
              <a:t>Када се градиво које смо учили дуго задржава у нашем памћењу</a:t>
            </a:r>
          </a:p>
          <a:p>
            <a:pPr>
              <a:defRPr/>
            </a:pPr>
            <a:r>
              <a:rPr lang="sr-Cyrl-CS" dirty="0" smtClean="0"/>
              <a:t>Када штедимо време за учење и користимо га рационално</a:t>
            </a:r>
          </a:p>
          <a:p>
            <a:pPr eaLnBrk="1" hangingPunct="1">
              <a:buNone/>
              <a:defRPr/>
            </a:pPr>
            <a:endParaRPr lang="en-GB" dirty="0" smtClean="0"/>
          </a:p>
        </p:txBody>
      </p:sp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960340"/>
            <a:ext cx="3071834" cy="2847708"/>
          </a:xfrm>
          <a:prstGeom prst="rect">
            <a:avLst/>
          </a:prstGeom>
        </p:spPr>
      </p:pic>
      <p:pic>
        <p:nvPicPr>
          <p:cNvPr id="6" name="Picture 5" descr="1fe4610d001be84da4326e77c9205387--catholic-homeschooling-catholic-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59" y="4429133"/>
            <a:ext cx="2537097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71550" y="404813"/>
            <a:ext cx="7561263" cy="5040312"/>
          </a:xfrm>
          <a:prstGeom prst="rect">
            <a:avLst/>
          </a:prstGeom>
          <a:solidFill>
            <a:schemeClr val="accent1">
              <a:alpha val="59999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2033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CS" sz="4000" dirty="0" smtClean="0"/>
              <a:t>        Дакле, активно учиш кад:</a:t>
            </a:r>
            <a:br>
              <a:rPr lang="sr-Cyrl-CS" sz="4000" dirty="0" smtClean="0"/>
            </a:br>
            <a:endParaRPr lang="en-GB" sz="4000" dirty="0" smtClean="0"/>
          </a:p>
        </p:txBody>
      </p:sp>
      <p:sp>
        <p:nvSpPr>
          <p:cNvPr id="142340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285860"/>
            <a:ext cx="7456516" cy="4551378"/>
          </a:xfrm>
        </p:spPr>
        <p:txBody>
          <a:bodyPr/>
          <a:lstStyle/>
          <a:p>
            <a:pPr>
              <a:defRPr/>
            </a:pPr>
            <a:r>
              <a:rPr lang="sr-Cyrl-CS" sz="2000" dirty="0" smtClean="0"/>
              <a:t>Одредиш конкретне циљеве и задатке</a:t>
            </a:r>
          </a:p>
          <a:p>
            <a:pPr eaLnBrk="1" hangingPunct="1">
              <a:defRPr/>
            </a:pPr>
            <a:r>
              <a:rPr lang="sr-Cyrl-CS" sz="2000" dirty="0" smtClean="0"/>
              <a:t>Одредиш рок за реализацију задатака</a:t>
            </a:r>
          </a:p>
          <a:p>
            <a:pPr eaLnBrk="1" hangingPunct="1">
              <a:defRPr/>
            </a:pPr>
            <a:r>
              <a:rPr lang="sr-Cyrl-CS" sz="2000" dirty="0" smtClean="0"/>
              <a:t>Учиш на истом месту и у исто време</a:t>
            </a:r>
          </a:p>
          <a:p>
            <a:pPr>
              <a:defRPr/>
            </a:pPr>
            <a:r>
              <a:rPr lang="sr-Cyrl-CS" sz="2000" dirty="0" smtClean="0"/>
              <a:t>Седиш на столици са лактовима право и рукама на столу </a:t>
            </a:r>
          </a:p>
          <a:p>
            <a:pPr eaLnBrk="1" hangingPunct="1">
              <a:defRPr/>
            </a:pPr>
            <a:r>
              <a:rPr lang="sr-Cyrl-CS" sz="2000" dirty="0" smtClean="0"/>
              <a:t>Погледаш белешке са часа, истог дана</a:t>
            </a:r>
          </a:p>
          <a:p>
            <a:pPr eaLnBrk="1" hangingPunct="1">
              <a:defRPr/>
            </a:pPr>
            <a:r>
              <a:rPr lang="sr-Cyrl-CS" sz="2000" dirty="0" smtClean="0"/>
              <a:t>Подвлачиш и правиш скицу лекције</a:t>
            </a:r>
          </a:p>
          <a:p>
            <a:pPr eaLnBrk="1" hangingPunct="1">
              <a:defRPr/>
            </a:pPr>
            <a:r>
              <a:rPr lang="sr-Cyrl-CS" sz="2000" dirty="0" smtClean="0"/>
              <a:t>Учиш расподељено на периоде од педесет минута, са паузама од пет до десет минута</a:t>
            </a:r>
          </a:p>
          <a:p>
            <a:pPr eaLnBrk="1" hangingPunct="1">
              <a:defRPr/>
            </a:pPr>
            <a:r>
              <a:rPr lang="sr-Cyrl-CS" sz="2000" dirty="0" smtClean="0"/>
              <a:t>Понављаш лекцију гласно, својим речима пред другим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Cyrl-C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GB" sz="2000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  <p:pic>
        <p:nvPicPr>
          <p:cNvPr id="8" name="Picture 4" descr="EDS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643446"/>
            <a:ext cx="58674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Основно правило учења различитих предмета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0166" y="1500174"/>
            <a:ext cx="700092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sr-Cyrl-RS" sz="2000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r>
              <a:rPr lang="sr-Cyrl-RS" sz="24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Учење два слична предмета један за другим делује негативно на учење и памћење!</a:t>
            </a:r>
          </a:p>
          <a:p>
            <a:pPr eaLnBrk="0" hangingPunct="0"/>
            <a:endParaRPr lang="sr-Cyrl-RS" sz="2000" dirty="0" smtClean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sr-Cyrl-RS" sz="2000" dirty="0" smtClean="0">
                <a:solidFill>
                  <a:schemeClr val="tx1"/>
                </a:solidFill>
                <a:latin typeface="Arial" charset="0"/>
              </a:rPr>
              <a:t>Распоред учења треба направити тако да се </a:t>
            </a:r>
            <a:r>
              <a:rPr lang="sr-Cyrl-RS" sz="2400" dirty="0" smtClean="0">
                <a:solidFill>
                  <a:srgbClr val="0070C0"/>
                </a:solidFill>
                <a:latin typeface="Arial" charset="0"/>
              </a:rPr>
              <a:t>један за другим уче два различита предмета</a:t>
            </a:r>
            <a:r>
              <a:rPr lang="sr-Cyrl-RS" sz="2000" dirty="0" smtClean="0">
                <a:solidFill>
                  <a:schemeClr val="tx1"/>
                </a:solidFill>
                <a:latin typeface="Arial" charset="0"/>
              </a:rPr>
              <a:t> један за другим делује подстицајно на учење и памћење</a:t>
            </a:r>
          </a:p>
          <a:p>
            <a:pPr eaLnBrk="0" hangingPunct="0"/>
            <a:endParaRPr lang="sr-Cyrl-RS" sz="2000" dirty="0" smtClean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sr-Cyrl-RS" sz="2000" dirty="0" smtClean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sr-Cyrl-RS" sz="2000" dirty="0" smtClean="0">
                <a:solidFill>
                  <a:schemeClr val="tx1"/>
                </a:solidFill>
                <a:latin typeface="Arial" charset="0"/>
              </a:rPr>
              <a:t>Учим енглески, па француски језик,</a:t>
            </a:r>
          </a:p>
          <a:p>
            <a:pPr eaLnBrk="0" hangingPunct="0"/>
            <a:r>
              <a:rPr lang="sr-Cyrl-RS" sz="2000" dirty="0" smtClean="0">
                <a:solidFill>
                  <a:schemeClr val="tx1"/>
                </a:solidFill>
                <a:latin typeface="Arial" charset="0"/>
              </a:rPr>
              <a:t> а онда историју, па географију</a:t>
            </a:r>
          </a:p>
          <a:p>
            <a:pPr eaLnBrk="0" hangingPunct="0"/>
            <a:endParaRPr lang="sr-Cyrl-RS" sz="2000" dirty="0" smtClean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sr-Cyrl-RS" sz="2000" dirty="0" smtClean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r>
              <a:rPr lang="sr-Cyrl-RS" sz="2000" dirty="0" smtClean="0">
                <a:solidFill>
                  <a:schemeClr val="tx1"/>
                </a:solidFill>
                <a:latin typeface="Arial" charset="0"/>
              </a:rPr>
              <a:t>Учим енглески језик, потом историју, </a:t>
            </a:r>
          </a:p>
          <a:p>
            <a:pPr eaLnBrk="0" hangingPunct="0"/>
            <a:r>
              <a:rPr lang="sr-Cyrl-RS" sz="2000" dirty="0" smtClean="0">
                <a:solidFill>
                  <a:schemeClr val="tx1"/>
                </a:solidFill>
                <a:latin typeface="Arial" charset="0"/>
              </a:rPr>
              <a:t>онда француски језик, и на крају географију</a:t>
            </a:r>
          </a:p>
          <a:p>
            <a:pPr eaLnBrk="0" hangingPunct="0"/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r>
              <a:rPr lang="sr-Latn-C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sr-Cyrl-R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endParaRPr lang="sr-Latn-C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572008"/>
            <a:ext cx="857256" cy="857256"/>
          </a:xfrm>
          <a:prstGeom prst="rect">
            <a:avLst/>
          </a:prstGeom>
        </p:spPr>
      </p:pic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5643578"/>
            <a:ext cx="857256" cy="857256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RS" sz="4000" dirty="0" smtClean="0"/>
              <a:t>Треба знати како се који предмет најлакше учи и памти</a:t>
            </a:r>
            <a:endParaRPr lang="en-US" sz="4000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1500174"/>
            <a:ext cx="7208862" cy="50006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sr-Cyrl-RS" sz="2800" dirty="0" smtClean="0"/>
              <a:t>Математика, физика, хемија</a:t>
            </a:r>
            <a:r>
              <a:rPr lang="sr-Latn-CS" sz="2800" dirty="0" smtClean="0"/>
              <a:t>- </a:t>
            </a:r>
            <a:r>
              <a:rPr lang="sr-Cyrl-RS" sz="2800" dirty="0" smtClean="0"/>
              <a:t>решавам задатке са часа</a:t>
            </a:r>
            <a:r>
              <a:rPr lang="sr-Latn-CS" sz="2800" dirty="0" smtClean="0"/>
              <a:t>, </a:t>
            </a:r>
            <a:r>
              <a:rPr lang="sr-Cyrl-RS" sz="2800" dirty="0" smtClean="0"/>
              <a:t>читам лекцију,решавам домаће задатке, вежбам, записујем и изводим формуле,...</a:t>
            </a:r>
            <a:endParaRPr lang="sr-Latn-CS" sz="2800" dirty="0" smtClean="0"/>
          </a:p>
          <a:p>
            <a:pPr eaLnBrk="1" hangingPunct="1">
              <a:defRPr/>
            </a:pPr>
            <a:r>
              <a:rPr lang="sr-Cyrl-RS" sz="2800" dirty="0" smtClean="0"/>
              <a:t>Биологија</a:t>
            </a:r>
            <a:r>
              <a:rPr lang="sr-Latn-CS" sz="2800" dirty="0" smtClean="0"/>
              <a:t>- </a:t>
            </a:r>
            <a:r>
              <a:rPr lang="sr-Cyrl-RS" sz="2800" dirty="0" smtClean="0"/>
              <a:t>читам примењујући правила учења лекције</a:t>
            </a:r>
            <a:r>
              <a:rPr lang="sr-Latn-CS" sz="2800" dirty="0" smtClean="0"/>
              <a:t>,</a:t>
            </a:r>
            <a:r>
              <a:rPr lang="sr-Cyrl-RS" sz="2800" dirty="0" smtClean="0"/>
              <a:t>подвлачим, записујем важне појмове, тражим објашњење на слици, графикону</a:t>
            </a:r>
            <a:r>
              <a:rPr lang="sr-Latn-CS" sz="2800" dirty="0" smtClean="0"/>
              <a:t>, </a:t>
            </a:r>
            <a:r>
              <a:rPr lang="sr-Cyrl-RS" sz="2800" dirty="0" smtClean="0"/>
              <a:t>а онда одговарам на питања</a:t>
            </a:r>
            <a:r>
              <a:rPr lang="sr-Latn-CS" sz="2800" dirty="0" smtClean="0"/>
              <a:t>, </a:t>
            </a:r>
            <a:r>
              <a:rPr lang="sr-Cyrl-RS" sz="2800" dirty="0" smtClean="0"/>
              <a:t>цртам слику и тако проверава, знање,...</a:t>
            </a:r>
          </a:p>
          <a:p>
            <a:pPr eaLnBrk="1" hangingPunct="1">
              <a:defRPr/>
            </a:pPr>
            <a:r>
              <a:rPr lang="sr-Cyrl-RS" sz="2800" dirty="0" smtClean="0"/>
              <a:t>Географија и историја</a:t>
            </a:r>
            <a:r>
              <a:rPr lang="sr-Latn-CS" sz="2800" dirty="0" smtClean="0"/>
              <a:t>- </a:t>
            </a:r>
            <a:r>
              <a:rPr lang="sr-Cyrl-RS" sz="2800" dirty="0" smtClean="0"/>
              <a:t>док учим лекцију по правилима, користим и карту и налазим битне појмове,...</a:t>
            </a:r>
          </a:p>
          <a:p>
            <a:pPr eaLnBrk="1" hangingPunct="1">
              <a:defRPr/>
            </a:pPr>
            <a:r>
              <a:rPr lang="sr-Cyrl-RS" sz="2800" dirty="0" smtClean="0"/>
              <a:t>Страни језици- записујем непознате речи у речнику док читам текст, слушам аудио записе, вежбам читање и писање, ...</a:t>
            </a:r>
          </a:p>
          <a:p>
            <a:pPr eaLnBrk="1" hangingPunct="1">
              <a:defRPr/>
            </a:pPr>
            <a:r>
              <a:rPr lang="sr-Cyrl-RS" sz="2800" dirty="0" smtClean="0"/>
              <a:t>ИТД...</a:t>
            </a:r>
          </a:p>
          <a:p>
            <a:pPr eaLnBrk="1" hangingPunct="1">
              <a:buNone/>
              <a:defRPr/>
            </a:pPr>
            <a:endParaRPr lang="sr-Latn-C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Latn-C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9750" y="4941888"/>
            <a:ext cx="73025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5903913" cy="1439863"/>
          </a:xfrm>
          <a:solidFill>
            <a:srgbClr val="CCBAF8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4000" dirty="0" smtClean="0">
                <a:solidFill>
                  <a:srgbClr val="FF00FF"/>
                </a:solidFill>
              </a:rPr>
              <a:t>Понављање- </a:t>
            </a:r>
            <a:br>
              <a:rPr lang="sr-Cyrl-RS" sz="4000" dirty="0" smtClean="0">
                <a:solidFill>
                  <a:srgbClr val="FF00FF"/>
                </a:solidFill>
              </a:rPr>
            </a:br>
            <a:r>
              <a:rPr lang="sr-Cyrl-RS" sz="4000" dirty="0" smtClean="0">
                <a:solidFill>
                  <a:srgbClr val="FF00FF"/>
                </a:solidFill>
              </a:rPr>
              <a:t>пут ка трајном знању</a:t>
            </a:r>
            <a:endParaRPr lang="en-US" sz="3600" b="1" i="1" dirty="0" smtClean="0">
              <a:solidFill>
                <a:schemeClr val="bg1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57364"/>
            <a:ext cx="7859712" cy="5000635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sr-Cyrl-RS" sz="3800" b="1" dirty="0" smtClean="0">
                <a:solidFill>
                  <a:srgbClr val="CC6600"/>
                </a:solidFill>
              </a:rPr>
              <a:t>     Учење почиње читањем, а завршава се репродукцијом –понављањем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r-Cyrl-RS" sz="2800" b="1" dirty="0" smtClean="0">
                <a:solidFill>
                  <a:srgbClr val="CC6600"/>
                </a:solidFill>
              </a:rPr>
              <a:t>     </a:t>
            </a:r>
            <a:r>
              <a:rPr lang="sr-Cyrl-RS" dirty="0" smtClean="0"/>
              <a:t>понављање потпомаже учење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r-Cyrl-RS" sz="5800" b="1" dirty="0" smtClean="0">
                <a:solidFill>
                  <a:srgbClr val="00FF99"/>
                </a:solidFill>
              </a:rPr>
              <a:t>   Оно што научимо најбрже и највише заборавимо непосредно након учења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r-Cyrl-RS" sz="5800" b="1" dirty="0" smtClean="0">
                <a:solidFill>
                  <a:srgbClr val="00FF99"/>
                </a:solidFill>
              </a:rPr>
              <a:t>   </a:t>
            </a:r>
            <a:r>
              <a:rPr lang="sr-Cyrl-RS" sz="5100" b="1" dirty="0" smtClean="0">
                <a:solidFill>
                  <a:srgbClr val="00FF99"/>
                </a:solidFill>
              </a:rPr>
              <a:t>(првих неколико сати и дана након учења)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r-Cyrl-RS" sz="3300" b="1" dirty="0" smtClean="0">
              <a:solidFill>
                <a:srgbClr val="00FF99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r-Cyrl-RS" sz="3300" b="1" dirty="0" smtClean="0">
              <a:solidFill>
                <a:srgbClr val="00FF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Cyrl-RS" sz="2900" b="1" dirty="0" smtClean="0"/>
              <a:t>Само 20 минута након учења заборавимо 40% онога што смо научили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RS" sz="2900" b="1" dirty="0" smtClean="0"/>
              <a:t>Након девет сати, једва да 40% наученог још увек знамо (мање од половине!)</a:t>
            </a:r>
          </a:p>
          <a:p>
            <a:pPr>
              <a:lnSpc>
                <a:spcPct val="90000"/>
              </a:lnSpc>
              <a:defRPr/>
            </a:pPr>
            <a:endParaRPr lang="sk-SK" sz="2800" b="1" dirty="0" smtClean="0">
              <a:solidFill>
                <a:srgbClr val="00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85728"/>
            <a:ext cx="7406640" cy="183210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4400" b="1" dirty="0" smtClean="0">
                <a:solidFill>
                  <a:srgbClr val="FF66FF"/>
                </a:solidFill>
              </a:rPr>
              <a:t>Како спречити </a:t>
            </a:r>
            <a:br>
              <a:rPr lang="sr-Cyrl-RS" sz="4400" b="1" dirty="0" smtClean="0">
                <a:solidFill>
                  <a:srgbClr val="FF66FF"/>
                </a:solidFill>
              </a:rPr>
            </a:br>
            <a:r>
              <a:rPr lang="sr-Cyrl-RS" sz="4400" b="1" dirty="0" smtClean="0">
                <a:solidFill>
                  <a:srgbClr val="FF66FF"/>
                </a:solidFill>
              </a:rPr>
              <a:t>заборављање наученог</a:t>
            </a:r>
            <a:r>
              <a:rPr lang="sk-SK" sz="4400" b="1" dirty="0" smtClean="0">
                <a:solidFill>
                  <a:srgbClr val="FF66FF"/>
                </a:solidFill>
              </a:rPr>
              <a:t/>
            </a:r>
            <a:br>
              <a:rPr lang="sk-SK" sz="4400" b="1" dirty="0" smtClean="0">
                <a:solidFill>
                  <a:srgbClr val="FF66FF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643050"/>
            <a:ext cx="7406640" cy="47863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r-Cyrl-R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r-Cyrl-RS" sz="2400" dirty="0" smtClean="0"/>
              <a:t>градиво учимо оног дана када је наставник предавао лекцију (док нам је још остало у сећању)</a:t>
            </a:r>
          </a:p>
          <a:p>
            <a:pPr>
              <a:lnSpc>
                <a:spcPct val="90000"/>
              </a:lnSpc>
              <a:defRPr/>
            </a:pPr>
            <a:endParaRPr lang="sr-Cyrl-R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r-Cyrl-RS" sz="2400" dirty="0" smtClean="0"/>
              <a:t>први пут градиво понављамо истог дана када смо и учили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r-Cyrl-R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r-Cyrl-RS" sz="2400" dirty="0" smtClean="0"/>
              <a:t>можемо се до краја дана или сутрадан још једном кратко вратити на лекцију</a:t>
            </a:r>
          </a:p>
          <a:p>
            <a:pPr>
              <a:lnSpc>
                <a:spcPct val="90000"/>
              </a:lnSpc>
              <a:defRPr/>
            </a:pPr>
            <a:endParaRPr lang="sr-Cyrl-R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r-Cyrl-RS" sz="2400" dirty="0" smtClean="0"/>
              <a:t>други (или трећи) пут понављамо градиво дан пред наредни час</a:t>
            </a:r>
          </a:p>
          <a:p>
            <a:pPr>
              <a:lnSpc>
                <a:spcPct val="90000"/>
              </a:lnSpc>
              <a:defRPr/>
            </a:pPr>
            <a:endParaRPr lang="sr-Cyrl-RS" sz="2400" dirty="0" smtClean="0"/>
          </a:p>
          <a:p>
            <a:pPr algn="ctr">
              <a:lnSpc>
                <a:spcPct val="90000"/>
              </a:lnSpc>
              <a:defRPr/>
            </a:pPr>
            <a:r>
              <a:rPr lang="sr-Cyrl-R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Трудите се да поновите лекцију гласно и  својим речима!</a:t>
            </a:r>
            <a:endParaRPr lang="sk-SK" sz="3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5290" y="357166"/>
            <a:ext cx="211871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RS" sz="4000" dirty="0" smtClean="0"/>
              <a:t>За крај...</a:t>
            </a:r>
            <a:endParaRPr lang="en-US" sz="4000" dirty="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1785926"/>
            <a:ext cx="7569225" cy="434023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sr-Cyrl-R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Cyrl-R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Cyrl-R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RS" sz="2800" dirty="0" smtClean="0">
                <a:solidFill>
                  <a:srgbClr val="7030A0"/>
                </a:solidFill>
              </a:rPr>
              <a:t>Учење је вештина са којом се не рађамо, и учење се учи!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RS" sz="2800" dirty="0" smtClean="0">
                <a:solidFill>
                  <a:srgbClr val="FF00FF"/>
                </a:solidFill>
              </a:rPr>
              <a:t>То значи да је потребно време и труд како бисмо побољшали своје учење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RS" sz="2800" dirty="0" smtClean="0">
                <a:solidFill>
                  <a:srgbClr val="00FF99"/>
                </a:solidFill>
              </a:rPr>
              <a:t>Вреди уложити напор- исплатиће се задовољством због успеха!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Cyrl-R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5084763"/>
            <a:ext cx="73025" cy="73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28604"/>
            <a:ext cx="2428892" cy="25848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Зато будите искрени према себи: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чему сте добри?</a:t>
            </a:r>
          </a:p>
          <a:p>
            <a:r>
              <a:rPr lang="sr-Cyrl-RS" dirty="0" smtClean="0">
                <a:solidFill>
                  <a:srgbClr val="92D050"/>
                </a:solidFill>
              </a:rPr>
              <a:t>Које вештине учења већ поседујете и примењујете?</a:t>
            </a:r>
          </a:p>
          <a:p>
            <a:r>
              <a:rPr lang="sr-Cyrl-R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Шта вам недостаје да бисте побољшали учење?</a:t>
            </a:r>
          </a:p>
          <a:p>
            <a:r>
              <a:rPr lang="sr-Cyrl-R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Шта ћете ново применити и променити у свом начину учења?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714356"/>
            <a:ext cx="7406640" cy="3929090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 smtClean="0"/>
              <a:t/>
            </a:r>
            <a:br>
              <a:rPr lang="sr-Cyrl-RS" sz="6000" dirty="0" smtClean="0"/>
            </a:br>
            <a:r>
              <a:rPr lang="sr-Cyrl-RS" sz="6000" dirty="0" smtClean="0"/>
              <a:t/>
            </a:r>
            <a:br>
              <a:rPr lang="sr-Cyrl-RS" sz="6000" dirty="0" smtClean="0"/>
            </a:br>
            <a:r>
              <a:rPr lang="sr-Cyrl-RS" sz="6000" dirty="0" smtClean="0"/>
              <a:t>СРЕЋНО!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5143512"/>
            <a:ext cx="7406640" cy="857256"/>
          </a:xfrm>
        </p:spPr>
        <p:txBody>
          <a:bodyPr/>
          <a:lstStyle/>
          <a:p>
            <a:r>
              <a:rPr lang="sr-Cyrl-RS" dirty="0" smtClean="0"/>
              <a:t>Ваша ПеПси служба</a:t>
            </a:r>
            <a:endParaRPr lang="en-US" dirty="0"/>
          </a:p>
        </p:txBody>
      </p:sp>
      <p:pic>
        <p:nvPicPr>
          <p:cNvPr id="4" name="Picture 3" descr="Plakat-Pancevo-1500x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00042"/>
            <a:ext cx="7929586" cy="321471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 rot="10800000">
            <a:off x="7329488" y="2781300"/>
            <a:ext cx="1800225" cy="2303463"/>
          </a:xfrm>
          <a:prstGeom prst="wedgeRoundRectCallout">
            <a:avLst>
              <a:gd name="adj1" fmla="val 68440"/>
              <a:gd name="adj2" fmla="val 27241"/>
              <a:gd name="adj3" fmla="val 16667"/>
            </a:avLst>
          </a:prstGeom>
          <a:solidFill>
            <a:srgbClr val="00FF00">
              <a:alpha val="70195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rot="10562481">
            <a:off x="3425825" y="1050925"/>
            <a:ext cx="1800225" cy="1511300"/>
          </a:xfrm>
          <a:prstGeom prst="wedgeRoundRectCallout">
            <a:avLst>
              <a:gd name="adj1" fmla="val -17769"/>
              <a:gd name="adj2" fmla="val -74093"/>
              <a:gd name="adj3" fmla="val 16667"/>
            </a:avLst>
          </a:prstGeom>
          <a:solidFill>
            <a:srgbClr val="00FF00">
              <a:alpha val="70195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rot="10800000">
            <a:off x="3851275" y="4437063"/>
            <a:ext cx="1800225" cy="1871662"/>
          </a:xfrm>
          <a:prstGeom prst="wedgeRoundRectCallout">
            <a:avLst>
              <a:gd name="adj1" fmla="val -7144"/>
              <a:gd name="adj2" fmla="val 75954"/>
              <a:gd name="adj3" fmla="val 16667"/>
            </a:avLst>
          </a:prstGeom>
          <a:solidFill>
            <a:srgbClr val="00FF00">
              <a:alpha val="70195"/>
            </a:srgbClr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 rot="-10434558">
            <a:off x="561975" y="2749550"/>
            <a:ext cx="1800225" cy="2551113"/>
          </a:xfrm>
          <a:prstGeom prst="wedgeRoundRectCallout">
            <a:avLst>
              <a:gd name="adj1" fmla="val -61481"/>
              <a:gd name="adj2" fmla="val 27241"/>
              <a:gd name="adj3" fmla="val 16667"/>
            </a:avLst>
          </a:prstGeom>
          <a:solidFill>
            <a:srgbClr val="00FF00">
              <a:alpha val="70195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931150" cy="1152525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УСЛОВИ ЗА УЧЕЊЕ</a:t>
            </a:r>
            <a:endParaRPr lang="en-GB" dirty="0" smtClean="0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4205288" y="2039938"/>
          <a:ext cx="377825" cy="949325"/>
        </p:xfrm>
        <a:graphic>
          <a:graphicData uri="http://schemas.openxmlformats.org/presentationml/2006/ole">
            <p:oleObj spid="_x0000_s3079" name="CorelDRAW" r:id="rId3" imgW="865080" imgH="2172240" progId="">
              <p:embed/>
            </p:oleObj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3971925" y="5441950"/>
          <a:ext cx="873125" cy="649288"/>
        </p:xfrm>
        <a:graphic>
          <a:graphicData uri="http://schemas.openxmlformats.org/presentationml/2006/ole">
            <p:oleObj spid="_x0000_s3089" name="CorelDRAW" r:id="rId4" imgW="1869120" imgH="1390680" progId="">
              <p:embed/>
            </p:oleObj>
          </a:graphicData>
        </a:graphic>
      </p:graphicFrame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2627313" y="2997200"/>
            <a:ext cx="4319587" cy="935038"/>
          </a:xfrm>
          <a:prstGeom prst="roundRect">
            <a:avLst>
              <a:gd name="adj" fmla="val 16667"/>
            </a:avLst>
          </a:prstGeom>
          <a:solidFill>
            <a:schemeClr val="accent1">
              <a:alpha val="70195"/>
            </a:schemeClr>
          </a:soli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700338" y="3213100"/>
            <a:ext cx="429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sr-Cyrl-CS" sz="2800" b="1">
                <a:solidFill>
                  <a:schemeClr val="tx1"/>
                </a:solidFill>
                <a:latin typeface="Arial" charset="0"/>
              </a:rPr>
              <a:t>ФИЗИЧКИ УСЛОВИ</a:t>
            </a:r>
            <a:endParaRPr lang="en-GB" sz="28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82" name="Picture 10" descr="BD1821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3789363"/>
            <a:ext cx="8461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971550" y="4076700"/>
            <a:ext cx="1008063" cy="865188"/>
          </a:xfrm>
          <a:prstGeom prst="smileyFace">
            <a:avLst>
              <a:gd name="adj" fmla="val 4653"/>
            </a:avLst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39750" y="3213100"/>
            <a:ext cx="2016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     Пријатна</a:t>
            </a:r>
          </a:p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   атмосфера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308850" y="249237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7308850" y="2924175"/>
            <a:ext cx="1835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     Добро</a:t>
            </a:r>
          </a:p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осветљење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419475" y="126841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b="1">
                <a:solidFill>
                  <a:schemeClr val="tx1"/>
                </a:solidFill>
                <a:latin typeface="Arial" charset="0"/>
              </a:rPr>
              <a:t>Умерена</a:t>
            </a:r>
          </a:p>
          <a:p>
            <a:pPr eaLnBrk="0" hangingPunct="0"/>
            <a:r>
              <a:rPr lang="sr-Cyrl-CS" b="1">
                <a:solidFill>
                  <a:schemeClr val="tx1"/>
                </a:solidFill>
                <a:latin typeface="Arial" charset="0"/>
              </a:rPr>
              <a:t>топлота</a:t>
            </a:r>
            <a:endParaRPr lang="en-GB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211638" y="4581525"/>
            <a:ext cx="12954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000" b="1">
                <a:solidFill>
                  <a:schemeClr val="tx1"/>
                </a:solidFill>
                <a:latin typeface="Arial" charset="0"/>
              </a:rPr>
              <a:t>Умерено </a:t>
            </a:r>
          </a:p>
          <a:p>
            <a:pPr eaLnBrk="0" hangingPunct="0"/>
            <a:r>
              <a:rPr lang="en-US" sz="2000" b="1">
                <a:solidFill>
                  <a:schemeClr val="tx1"/>
                </a:solidFill>
                <a:latin typeface="Arial" charset="0"/>
              </a:rPr>
              <a:t>  </a:t>
            </a: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време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684213" y="2205038"/>
            <a:ext cx="2159000" cy="2879725"/>
          </a:xfrm>
          <a:prstGeom prst="wedgeRoundRectCallout">
            <a:avLst>
              <a:gd name="adj1" fmla="val 77278"/>
              <a:gd name="adj2" fmla="val -52204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3348038" y="2924175"/>
            <a:ext cx="2160587" cy="2376488"/>
          </a:xfrm>
          <a:prstGeom prst="wedgeRoundRectCallout">
            <a:avLst>
              <a:gd name="adj1" fmla="val 329"/>
              <a:gd name="adj2" fmla="val -82597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795963" y="2205038"/>
            <a:ext cx="3097212" cy="2951162"/>
          </a:xfrm>
          <a:prstGeom prst="cloudCallout">
            <a:avLst>
              <a:gd name="adj1" fmla="val -35236"/>
              <a:gd name="adj2" fmla="val -48815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771775" y="1125538"/>
            <a:ext cx="3960813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1752600"/>
          </a:xfrm>
        </p:spPr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УСЛОВИ ЗА УЧЕЊЕ</a:t>
            </a:r>
            <a:endParaRPr lang="en-GB" dirty="0" smtClean="0"/>
          </a:p>
        </p:txBody>
      </p:sp>
      <p:graphicFrame>
        <p:nvGraphicFramePr>
          <p:cNvPr id="4109" name="Object 13"/>
          <p:cNvGraphicFramePr>
            <a:graphicFrameLocks noChangeAspect="1"/>
          </p:cNvGraphicFramePr>
          <p:nvPr>
            <p:ph idx="1"/>
          </p:nvPr>
        </p:nvGraphicFramePr>
        <p:xfrm>
          <a:off x="6429388" y="3286124"/>
          <a:ext cx="1485900" cy="1141413"/>
        </p:xfrm>
        <a:graphic>
          <a:graphicData uri="http://schemas.openxmlformats.org/presentationml/2006/ole">
            <p:oleObj spid="_x0000_s4109" name="CorelDRAW" r:id="rId3" imgW="1485720" imgH="1141200" progId="">
              <p:embed/>
            </p:oleObj>
          </a:graphicData>
        </a:graphic>
      </p:graphicFrame>
      <p:pic>
        <p:nvPicPr>
          <p:cNvPr id="4103" name="Picture 7" descr="j02176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500438"/>
            <a:ext cx="15113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j03008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860800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916238" y="1341438"/>
            <a:ext cx="4103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>
                <a:solidFill>
                  <a:schemeClr val="tx1"/>
                </a:solidFill>
                <a:latin typeface="Arial" charset="0"/>
              </a:rPr>
              <a:t>ОРГАНСКИ УСЛОВИ</a:t>
            </a:r>
            <a:endParaRPr lang="en-GB" sz="28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71550" y="2276475"/>
            <a:ext cx="15843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>
                <a:solidFill>
                  <a:schemeClr val="tx1"/>
                </a:solidFill>
                <a:latin typeface="Arial" charset="0"/>
              </a:rPr>
              <a:t>  </a:t>
            </a:r>
            <a:r>
              <a:rPr lang="sr-Cyrl-CS" sz="2000" b="1">
                <a:solidFill>
                  <a:schemeClr val="tx1"/>
                </a:solidFill>
                <a:latin typeface="Arial" charset="0"/>
              </a:rPr>
              <a:t>Умерена</a:t>
            </a:r>
          </a:p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    ситост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563938" y="3284538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Стабилност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227763" y="2781300"/>
            <a:ext cx="194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Наспаваност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1650" y="188913"/>
            <a:ext cx="8642350" cy="600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CS" smtClean="0"/>
              <a:t>УСЛОВИ ЗА УЧЕЊЕ</a:t>
            </a:r>
            <a:endParaRPr lang="en-GB" smtClean="0"/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>
            <p:ph sz="quarter" idx="1"/>
          </p:nvPr>
        </p:nvGraphicFramePr>
        <p:xfrm>
          <a:off x="3500430" y="1785926"/>
          <a:ext cx="658812" cy="658812"/>
        </p:xfrm>
        <a:graphic>
          <a:graphicData uri="http://schemas.openxmlformats.org/presentationml/2006/ole">
            <p:oleObj spid="_x0000_s5138" name="CorelDRAW" r:id="rId3" imgW="1351440" imgH="1351440" progId="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000760" y="1714488"/>
          <a:ext cx="801687" cy="750887"/>
        </p:xfrm>
        <a:graphic>
          <a:graphicData uri="http://schemas.openxmlformats.org/presentationml/2006/ole">
            <p:oleObj spid="_x0000_s5129" name="CorelDRAW" r:id="rId4" imgW="1858680" imgH="1739160" progId="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065338" y="4395788"/>
          <a:ext cx="822325" cy="1417637"/>
        </p:xfrm>
        <a:graphic>
          <a:graphicData uri="http://schemas.openxmlformats.org/presentationml/2006/ole">
            <p:oleObj spid="_x0000_s5130" name="CorelDRAW" r:id="rId5" imgW="822960" imgH="1417680" progId="">
              <p:embed/>
            </p:oleObj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ph sz="quarter" idx="4"/>
          </p:nvPr>
        </p:nvGraphicFramePr>
        <p:xfrm>
          <a:off x="4368800" y="5414963"/>
          <a:ext cx="800100" cy="600075"/>
        </p:xfrm>
        <a:graphic>
          <a:graphicData uri="http://schemas.openxmlformats.org/presentationml/2006/ole">
            <p:oleObj spid="_x0000_s5135" name="CorelDRAW" r:id="rId6" imgW="1947240" imgH="1462320" progId="">
              <p:embed/>
            </p:oleObj>
          </a:graphicData>
        </a:graphic>
      </p:graphicFrame>
      <p:sp>
        <p:nvSpPr>
          <p:cNvPr id="5123" name="AutoShape 3"/>
          <p:cNvSpPr>
            <a:spLocks noChangeArrowheads="1"/>
          </p:cNvSpPr>
          <p:nvPr/>
        </p:nvSpPr>
        <p:spPr bwMode="auto">
          <a:xfrm rot="8199885">
            <a:off x="6234113" y="4205288"/>
            <a:ext cx="1524000" cy="2443162"/>
          </a:xfrm>
          <a:prstGeom prst="wedgeRoundRectCallout">
            <a:avLst>
              <a:gd name="adj1" fmla="val -7903"/>
              <a:gd name="adj2" fmla="val 91231"/>
              <a:gd name="adj3" fmla="val 16667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 rot="10350992">
            <a:off x="4322763" y="4419600"/>
            <a:ext cx="1512887" cy="1852613"/>
          </a:xfrm>
          <a:prstGeom prst="wedgeRoundRectCallout">
            <a:avLst>
              <a:gd name="adj1" fmla="val 7856"/>
              <a:gd name="adj2" fmla="val 87111"/>
              <a:gd name="adj3" fmla="val 16667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-10399792">
            <a:off x="2053636" y="3963737"/>
            <a:ext cx="1958975" cy="2263775"/>
          </a:xfrm>
          <a:prstGeom prst="wedgeRoundRectCallout">
            <a:avLst>
              <a:gd name="adj1" fmla="val -53940"/>
              <a:gd name="adj2" fmla="val 67204"/>
              <a:gd name="adj3" fmla="val 16667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7523163" y="2351088"/>
            <a:ext cx="1409700" cy="2468562"/>
          </a:xfrm>
          <a:prstGeom prst="wedgeRectCallout">
            <a:avLst>
              <a:gd name="adj1" fmla="val -118065"/>
              <a:gd name="adj2" fmla="val -7319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457911">
            <a:off x="5776913" y="908050"/>
            <a:ext cx="1512887" cy="1852613"/>
          </a:xfrm>
          <a:prstGeom prst="wedgeRoundRectCallout">
            <a:avLst>
              <a:gd name="adj1" fmla="val -62139"/>
              <a:gd name="adj2" fmla="val 75736"/>
              <a:gd name="adj3" fmla="val 16667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 rot="-10013395">
            <a:off x="695325" y="2630488"/>
            <a:ext cx="1549400" cy="2286000"/>
          </a:xfrm>
          <a:prstGeom prst="wedgeRectCallout">
            <a:avLst>
              <a:gd name="adj1" fmla="val -72296"/>
              <a:gd name="adj2" fmla="val 21861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2674938" y="3105150"/>
            <a:ext cx="3849687" cy="61595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627313" y="3141663"/>
            <a:ext cx="442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400" b="1">
                <a:solidFill>
                  <a:schemeClr val="tx1"/>
                </a:solidFill>
                <a:latin typeface="Arial" charset="0"/>
              </a:rPr>
              <a:t>ПСИХОЛОШКИ УСЛОВИ</a:t>
            </a:r>
            <a:endParaRPr lang="en-GB" sz="24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33" name="Picture 13" descr="j019538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516313"/>
            <a:ext cx="11953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j028569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1438" y="3516313"/>
            <a:ext cx="1157287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87413" y="2762250"/>
            <a:ext cx="159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Правилно седење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 rot="950900">
            <a:off x="2916043" y="845090"/>
            <a:ext cx="1719262" cy="1714500"/>
          </a:xfrm>
          <a:prstGeom prst="wedgeRoundRectCallout">
            <a:avLst>
              <a:gd name="adj1" fmla="val -10755"/>
              <a:gd name="adj2" fmla="val 75468"/>
              <a:gd name="adj3" fmla="val 16667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087688" y="1114425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  Навика   времена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975350" y="909638"/>
            <a:ext cx="123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Навика    места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7556500" y="2624138"/>
            <a:ext cx="1444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Умерена нагнутост тела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654300" y="4151313"/>
            <a:ext cx="160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 rot="378059">
            <a:off x="2411413" y="4076700"/>
            <a:ext cx="1649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 dirty="0">
                <a:solidFill>
                  <a:schemeClr val="tx1"/>
                </a:solidFill>
                <a:latin typeface="Arial" charset="0"/>
              </a:rPr>
              <a:t>Одређени циљеви и рокови</a:t>
            </a:r>
            <a:endParaRPr lang="en-GB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4324350" y="4543425"/>
            <a:ext cx="153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    Чист радни  сто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6904038" y="5297488"/>
          <a:ext cx="941387" cy="958850"/>
        </p:xfrm>
        <a:graphic>
          <a:graphicData uri="http://schemas.openxmlformats.org/presentationml/2006/ole">
            <p:oleObj spid="_x0000_s5145" name="CorelDRAW" r:id="rId9" imgW="955080" imgH="1171440" progId="">
              <p:embed/>
            </p:oleObj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/>
        </p:nvGraphicFramePr>
        <p:xfrm>
          <a:off x="2857488" y="5286388"/>
          <a:ext cx="849313" cy="860425"/>
        </p:xfrm>
        <a:graphic>
          <a:graphicData uri="http://schemas.openxmlformats.org/presentationml/2006/ole">
            <p:oleObj spid="_x0000_s5146" name="CorelDRAW" r:id="rId10" imgW="1280160" imgH="1558080" progId="">
              <p:embed/>
            </p:oleObj>
          </a:graphicData>
        </a:graphic>
      </p:graphicFrame>
      <p:sp>
        <p:nvSpPr>
          <p:cNvPr id="5147" name="Text Box 27"/>
          <p:cNvSpPr txBox="1">
            <a:spLocks noChangeArrowheads="1"/>
          </p:cNvSpPr>
          <p:nvPr/>
        </p:nvSpPr>
        <p:spPr bwMode="auto">
          <a:xfrm rot="-2147350">
            <a:off x="6096000" y="4330700"/>
            <a:ext cx="13747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Воља и жеља </a:t>
            </a:r>
          </a:p>
          <a:p>
            <a:pPr eaLnBrk="0" hangingPunct="0">
              <a:spcBef>
                <a:spcPct val="50000"/>
              </a:spcBef>
            </a:pPr>
            <a:r>
              <a:rPr lang="sr-Cyrl-CS" sz="2000" b="1">
                <a:solidFill>
                  <a:schemeClr val="tx1"/>
                </a:solidFill>
                <a:latin typeface="Arial" charset="0"/>
              </a:rPr>
              <a:t>да учимо</a:t>
            </a:r>
            <a:endParaRPr lang="en-GB" sz="2000" b="1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4524"/>
          </a:xfrm>
        </p:spPr>
        <p:txBody>
          <a:bodyPr/>
          <a:lstStyle/>
          <a:p>
            <a:r>
              <a:rPr lang="sr-Cyrl-RS" dirty="0" smtClean="0"/>
              <a:t>Правило места и времена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5072098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rgbClr val="0070C0"/>
                </a:solidFill>
              </a:rPr>
              <a:t>Правило учења на истом месту и у исто време током дана!</a:t>
            </a:r>
          </a:p>
          <a:p>
            <a:endParaRPr lang="sr-Cyrl-RS" sz="2800" b="1" dirty="0" smtClean="0">
              <a:solidFill>
                <a:srgbClr val="0070C0"/>
              </a:solidFill>
            </a:endParaRPr>
          </a:p>
          <a:p>
            <a:r>
              <a:rPr lang="sr-Cyrl-RS" sz="2800" b="1" dirty="0" smtClean="0">
                <a:solidFill>
                  <a:schemeClr val="tx1"/>
                </a:solidFill>
              </a:rPr>
              <a:t>То значи да: </a:t>
            </a:r>
          </a:p>
          <a:p>
            <a:pPr>
              <a:buFont typeface="Wingdings" pitchFamily="2" charset="2"/>
              <a:buChar char="v"/>
            </a:pPr>
            <a:r>
              <a:rPr lang="sr-Cyrl-RS" sz="2800" b="1" dirty="0" smtClean="0">
                <a:solidFill>
                  <a:schemeClr val="tx1"/>
                </a:solidFill>
              </a:rPr>
              <a:t>имамо свој кутак за учење</a:t>
            </a:r>
          </a:p>
          <a:p>
            <a:pPr>
              <a:buFont typeface="Wingdings" pitchFamily="2" charset="2"/>
              <a:buChar char="v"/>
            </a:pPr>
            <a:r>
              <a:rPr lang="sr-Cyrl-RS" sz="2800" b="1" dirty="0" smtClean="0">
                <a:solidFill>
                  <a:schemeClr val="tx1"/>
                </a:solidFill>
              </a:rPr>
              <a:t>Увек почињемо са учењем у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исто време и трудимо се да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завршимо учење у одређено</a:t>
            </a:r>
          </a:p>
          <a:p>
            <a:r>
              <a:rPr lang="sr-Cyrl-RS" sz="2800" b="1" dirty="0" smtClean="0">
                <a:solidFill>
                  <a:schemeClr val="tx1"/>
                </a:solidFill>
              </a:rPr>
              <a:t> време</a:t>
            </a:r>
          </a:p>
          <a:p>
            <a:endParaRPr lang="en-US" dirty="0"/>
          </a:p>
        </p:txBody>
      </p:sp>
      <p:pic>
        <p:nvPicPr>
          <p:cNvPr id="4" name="Picture 4" descr="images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643182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Планирање учења је половина пута ка успеху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sr-Cyrl-RS" sz="2400" dirty="0" smtClean="0"/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Cyrl-RS" sz="2400" dirty="0" smtClean="0"/>
              <a:t>Правилно организовање </a:t>
            </a:r>
          </a:p>
          <a:p>
            <a:pPr>
              <a:buNone/>
            </a:pPr>
            <a:r>
              <a:rPr lang="sr-Cyrl-RS" sz="2400" dirty="0" smtClean="0"/>
              <a:t>времена</a:t>
            </a:r>
          </a:p>
          <a:p>
            <a:pPr>
              <a:buNone/>
            </a:pPr>
            <a:endParaRPr lang="sr-Cyrl-RS" sz="2000" dirty="0" smtClean="0"/>
          </a:p>
          <a:p>
            <a:pPr>
              <a:buNone/>
            </a:pPr>
            <a:endParaRPr lang="sr-Cyrl-RS" sz="2000" dirty="0" smtClean="0"/>
          </a:p>
          <a:p>
            <a:pPr>
              <a:buNone/>
            </a:pPr>
            <a:r>
              <a:rPr lang="sr-Cyrl-RS" sz="2000" dirty="0" smtClean="0"/>
              <a:t>План рада треба да садржи:</a:t>
            </a:r>
          </a:p>
          <a:p>
            <a:pPr>
              <a:buNone/>
            </a:pPr>
            <a:endParaRPr lang="sr-Cyrl-RS" sz="2000" dirty="0" smtClean="0"/>
          </a:p>
          <a:p>
            <a:pPr>
              <a:buNone/>
            </a:pPr>
            <a:endParaRPr lang="sr-Cyrl-RS" sz="2000" dirty="0" smtClean="0"/>
          </a:p>
          <a:p>
            <a:r>
              <a:rPr lang="sr-Cyrl-RS" sz="2600" dirty="0" smtClean="0"/>
              <a:t>Све дане у недељи </a:t>
            </a:r>
          </a:p>
          <a:p>
            <a:pPr>
              <a:buNone/>
            </a:pPr>
            <a:r>
              <a:rPr lang="sr-Cyrl-RS" sz="2600" dirty="0" smtClean="0"/>
              <a:t>        (недељни план)</a:t>
            </a:r>
          </a:p>
          <a:p>
            <a:r>
              <a:rPr lang="sr-Cyrl-RS" sz="2600" dirty="0" smtClean="0"/>
              <a:t>Одређено време устајања, одласка на спавање и осталих активности </a:t>
            </a:r>
          </a:p>
          <a:p>
            <a:r>
              <a:rPr lang="sr-Cyrl-RS" sz="2600" dirty="0" smtClean="0"/>
              <a:t>Време за одмор и забаву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преузимањ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71612"/>
            <a:ext cx="3866621" cy="2428891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Планирање учења је половина пута ка успеху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071678"/>
            <a:ext cx="7406640" cy="4286280"/>
          </a:xfrm>
        </p:spPr>
        <p:txBody>
          <a:bodyPr>
            <a:normAutofit fontScale="70000" lnSpcReduction="20000"/>
          </a:bodyPr>
          <a:lstStyle/>
          <a:p>
            <a:r>
              <a:rPr lang="sr-Cyrl-RS" sz="2800" dirty="0" smtClean="0"/>
              <a:t>Време за учење поделите тако да:</a:t>
            </a:r>
          </a:p>
          <a:p>
            <a:pPr>
              <a:buFont typeface="Wingdings" pitchFamily="2" charset="2"/>
              <a:buChar char="ü"/>
            </a:pPr>
            <a:r>
              <a:rPr lang="sr-Cyrl-R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Први део времена </a:t>
            </a:r>
            <a:r>
              <a:rPr lang="sr-Cyrl-RS" sz="2800" dirty="0" smtClean="0"/>
              <a:t>посветите градиву које се тога дана учило у </a:t>
            </a:r>
            <a:r>
              <a:rPr lang="sr-Cyrl-RS" sz="2800" dirty="0" smtClean="0"/>
              <a:t>на часовима</a:t>
            </a:r>
            <a:endParaRPr lang="sr-Cyrl-RS" sz="2800" dirty="0" smtClean="0"/>
          </a:p>
          <a:p>
            <a:pPr>
              <a:buFont typeface="Wingdings" pitchFamily="2" charset="2"/>
              <a:buChar char="ü"/>
            </a:pPr>
            <a:r>
              <a:rPr lang="sr-Cyrl-R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Други део времена </a:t>
            </a:r>
            <a:r>
              <a:rPr lang="sr-Cyrl-RS" sz="2800" dirty="0" smtClean="0"/>
              <a:t>за учење резервисан је за оно што ћете </a:t>
            </a:r>
            <a:r>
              <a:rPr lang="sr-Cyrl-RS" sz="2800" dirty="0" smtClean="0"/>
              <a:t>радити </a:t>
            </a:r>
            <a:r>
              <a:rPr lang="sr-Cyrl-RS" sz="2800" dirty="0" smtClean="0"/>
              <a:t>наредног дана </a:t>
            </a:r>
            <a:r>
              <a:rPr lang="sr-Cyrl-RS" sz="2800" dirty="0" smtClean="0"/>
              <a:t>на часовима</a:t>
            </a:r>
            <a:endParaRPr lang="sr-Cyrl-RS" sz="2800" dirty="0" smtClean="0"/>
          </a:p>
          <a:p>
            <a:endParaRPr lang="sr-Cyrl-RS" sz="2800" dirty="0" smtClean="0"/>
          </a:p>
          <a:p>
            <a:r>
              <a:rPr lang="sr-Cyrl-RS" sz="4000" dirty="0" smtClean="0">
                <a:solidFill>
                  <a:srgbClr val="00B050"/>
                </a:solidFill>
              </a:rPr>
              <a:t>Периоди учења би требало да трају око 45-50 минута, са паузом од 5 минута између два периода учења</a:t>
            </a:r>
          </a:p>
          <a:p>
            <a:endParaRPr lang="sr-Cyrl-RS" sz="2800" dirty="0" smtClean="0"/>
          </a:p>
          <a:p>
            <a:endParaRPr lang="sr-Cyrl-RS" sz="2800" dirty="0" smtClean="0"/>
          </a:p>
          <a:p>
            <a:r>
              <a:rPr lang="sr-Cyrl-RS" sz="2800" dirty="0" smtClean="0"/>
              <a:t>*Пишемо план за један дан унапред</a:t>
            </a:r>
          </a:p>
          <a:p>
            <a:r>
              <a:rPr lang="sr-Cyrl-RS" sz="2800" dirty="0" smtClean="0"/>
              <a:t>*Пропусти се могу исправити у плану за наредну недељу</a:t>
            </a:r>
          </a:p>
          <a:p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4213" y="333375"/>
            <a:ext cx="7991475" cy="6264275"/>
          </a:xfrm>
          <a:prstGeom prst="rect">
            <a:avLst/>
          </a:prstGeom>
          <a:solidFill>
            <a:srgbClr val="F6F8A6">
              <a:alpha val="39999"/>
            </a:srgbClr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RS" sz="3600" dirty="0" smtClean="0"/>
              <a:t>Овако изгледа један план учења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en-GB" sz="3600" dirty="0" smtClean="0"/>
          </a:p>
        </p:txBody>
      </p:sp>
      <p:pic>
        <p:nvPicPr>
          <p:cNvPr id="10285" name="Picture 45" descr="j04238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9275"/>
            <a:ext cx="1331913" cy="1287463"/>
          </a:xfrm>
          <a:noFill/>
        </p:spPr>
      </p:pic>
      <p:graphicFrame>
        <p:nvGraphicFramePr>
          <p:cNvPr id="119855" name="Group 47"/>
          <p:cNvGraphicFramePr>
            <a:graphicFrameLocks noGrp="1"/>
          </p:cNvGraphicFramePr>
          <p:nvPr/>
        </p:nvGraphicFramePr>
        <p:xfrm>
          <a:off x="1285852" y="1643050"/>
          <a:ext cx="7054874" cy="4557280"/>
        </p:xfrm>
        <a:graphic>
          <a:graphicData uri="http://schemas.openxmlformats.org/drawingml/2006/table">
            <a:tbl>
              <a:tblPr/>
              <a:tblGrid>
                <a:gridCol w="3731490"/>
                <a:gridCol w="1336630"/>
                <a:gridCol w="993377"/>
                <a:gridCol w="993377"/>
              </a:tblGrid>
              <a:tr h="4339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Активност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предмет и др.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време</a:t>
                      </a:r>
                      <a:endParaRPr kumimoji="0" lang="sr-Cyrl-C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урађено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да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не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Буђење, хигијена, доручак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-8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sr-Cyrl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Праћење часова на ТВ-у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-12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Пауза за ручак и одмор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-13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Географија: Немачка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-13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sr-Cyrl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Пауза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13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50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-14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Домаћи задатак из енглеског језика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14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00</a:t>
                      </a:r>
                      <a:r>
                        <a:rPr kumimoji="0" lang="sr-Cyrl-C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-14</a:t>
                      </a:r>
                      <a:r>
                        <a:rPr kumimoji="0" lang="sr-Cyrl-C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sr-Cyrl-R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</a:rPr>
                        <a:t>...... (итд.)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endParaRPr kumimoji="0" lang="sr-Cyrl-R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1571604" y="857232"/>
            <a:ext cx="53292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RS" dirty="0" smtClean="0">
                <a:solidFill>
                  <a:schemeClr val="tx1"/>
                </a:solidFill>
                <a:latin typeface="Arial" charset="0"/>
              </a:rPr>
              <a:t>План учења за </a:t>
            </a:r>
            <a:r>
              <a:rPr lang="sr-Cyrl-CS" dirty="0" smtClean="0">
                <a:solidFill>
                  <a:schemeClr val="tx1"/>
                </a:solidFill>
                <a:latin typeface="Arial" charset="0"/>
              </a:rPr>
              <a:t>___________________</a:t>
            </a:r>
            <a:endParaRPr lang="sr-Cyrl-CS" dirty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r-Cyrl-CS" dirty="0">
                <a:solidFill>
                  <a:schemeClr val="tx1"/>
                </a:solidFill>
                <a:latin typeface="Arial" charset="0"/>
              </a:rPr>
              <a:t>                              </a:t>
            </a:r>
            <a:r>
              <a:rPr lang="sr-Cyrl-CS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sr-Cyrl-RS" dirty="0" smtClean="0">
                <a:solidFill>
                  <a:schemeClr val="tx1"/>
                </a:solidFill>
                <a:latin typeface="Arial" charset="0"/>
              </a:rPr>
              <a:t>дан у недељи</a:t>
            </a:r>
            <a:r>
              <a:rPr lang="sr-Cyrl-CS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643042" y="6143644"/>
            <a:ext cx="273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dirty="0" smtClean="0">
                <a:solidFill>
                  <a:schemeClr val="tx1"/>
                </a:solidFill>
                <a:latin typeface="Arial" charset="0"/>
              </a:rPr>
              <a:t>           (</a:t>
            </a:r>
            <a:r>
              <a:rPr lang="sr-Cyrl-RS" dirty="0" smtClean="0">
                <a:solidFill>
                  <a:schemeClr val="tx1"/>
                </a:solidFill>
                <a:latin typeface="Arial" charset="0"/>
              </a:rPr>
              <a:t>потпис</a:t>
            </a:r>
            <a:r>
              <a:rPr lang="sr-Cyrl-CS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lang="en-GB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1938</TotalTime>
  <Words>1208</Words>
  <Application>Microsoft Office PowerPoint</Application>
  <PresentationFormat>On-screen Show (4:3)</PresentationFormat>
  <Paragraphs>256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Solstice</vt:lpstr>
      <vt:lpstr>CorelDRAW</vt:lpstr>
      <vt:lpstr>Slide 1</vt:lpstr>
      <vt:lpstr> КОЈЕ УЧЕЊЕ СМАТРАМО УСПЕШНИМ?</vt:lpstr>
      <vt:lpstr>УСЛОВИ ЗА УЧЕЊЕ</vt:lpstr>
      <vt:lpstr>УСЛОВИ ЗА УЧЕЊЕ</vt:lpstr>
      <vt:lpstr>УСЛОВИ ЗА УЧЕЊЕ</vt:lpstr>
      <vt:lpstr>Правило места и времена</vt:lpstr>
      <vt:lpstr>Планирање учења је половина пута ка успеху</vt:lpstr>
      <vt:lpstr>Планирање учења је половина пута ка успеху</vt:lpstr>
      <vt:lpstr>Овако изгледа један план учења </vt:lpstr>
      <vt:lpstr>Како се мотивисати и побољшати концентрацију</vt:lpstr>
      <vt:lpstr>Начини учења</vt:lpstr>
      <vt:lpstr>Учење комбинованом методом- песма (рецитација)</vt:lpstr>
      <vt:lpstr>Читање</vt:lpstr>
      <vt:lpstr>Slide 14</vt:lpstr>
      <vt:lpstr>Учење са оловком у руци- активни приступ учењу</vt:lpstr>
      <vt:lpstr>Учење са оловком у руци- активни приступ учењу</vt:lpstr>
      <vt:lpstr>Приказивање лекције у облику мапе ума- примери</vt:lpstr>
      <vt:lpstr>Приказивање лекције у облику мапе ума- примери</vt:lpstr>
      <vt:lpstr>Приказивање лекције у облику мапе ума- примери</vt:lpstr>
      <vt:lpstr>        Дакле, активно учиш кад: </vt:lpstr>
      <vt:lpstr>Основно правило учења различитих предмета</vt:lpstr>
      <vt:lpstr>Треба знати како се који предмет најлакше учи и памти</vt:lpstr>
      <vt:lpstr>Понављање-  пут ка трајном знању</vt:lpstr>
      <vt:lpstr>    Како спречити  заборављање наученог </vt:lpstr>
      <vt:lpstr>За крај...</vt:lpstr>
      <vt:lpstr>Зато будите искрени према себи:</vt:lpstr>
      <vt:lpstr>  СРЕЋНО!</vt:lpstr>
    </vt:vector>
  </TitlesOfParts>
  <Company>CET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Milos M.</dc:creator>
  <cp:lastModifiedBy>Windows User</cp:lastModifiedBy>
  <cp:revision>99</cp:revision>
  <cp:lastPrinted>1601-01-01T00:00:00Z</cp:lastPrinted>
  <dcterms:created xsi:type="dcterms:W3CDTF">2005-03-02T08:24:37Z</dcterms:created>
  <dcterms:modified xsi:type="dcterms:W3CDTF">2020-04-02T15:05:33Z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TC010731071033</vt:lpwstr>
  </property>
</Properties>
</file>